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315" r:id="rId4"/>
    <p:sldId id="298" r:id="rId5"/>
    <p:sldId id="271" r:id="rId6"/>
    <p:sldId id="277" r:id="rId7"/>
    <p:sldId id="286" r:id="rId8"/>
    <p:sldId id="279" r:id="rId9"/>
    <p:sldId id="300" r:id="rId10"/>
    <p:sldId id="301" r:id="rId11"/>
    <p:sldId id="266" r:id="rId12"/>
    <p:sldId id="278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02" r:id="rId22"/>
    <p:sldId id="261" r:id="rId23"/>
    <p:sldId id="303" r:id="rId24"/>
    <p:sldId id="304" r:id="rId25"/>
    <p:sldId id="305" r:id="rId26"/>
    <p:sldId id="306" r:id="rId27"/>
    <p:sldId id="2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200"/>
    <a:srgbClr val="6D8564"/>
    <a:srgbClr val="1F5F47"/>
    <a:srgbClr val="117A00"/>
    <a:srgbClr val="166264"/>
    <a:srgbClr val="7C9C70"/>
    <a:srgbClr val="607C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 autoAdjust="0"/>
    <p:restoredTop sz="94660"/>
  </p:normalViewPr>
  <p:slideViewPr>
    <p:cSldViewPr snapToGrid="0">
      <p:cViewPr>
        <p:scale>
          <a:sx n="90" d="100"/>
          <a:sy n="90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A9670-4738-4BEB-8DD9-119559C081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32D3160-51F8-4B41-A5FE-F0E6868C6AB1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FB421A7A-A19B-43E9-B77A-C106DC6FD345}" type="par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2A9E8A01-FA45-48FF-B38F-E4CC81ADFA83}" type="sib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61026-F6EF-4981-802D-00DF4C48AD1F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BA953C00-E49C-4162-A52D-09706F4DBD66}" type="par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2E36F-A7B1-4CEC-A197-4492BC0B5644}" type="sib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5D01A01F-3555-452E-B2DB-4850E61D6571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«Покажите язык»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7E811906-C49F-46BB-82DD-7CB7D3254BCE}" type="parTrans" cxnId="{5D9447C6-5A8D-491C-8749-3D0BDC7515D9}">
      <dgm:prSet/>
      <dgm:spPr/>
      <dgm:t>
        <a:bodyPr/>
        <a:lstStyle/>
        <a:p>
          <a:endParaRPr lang="ru-RU"/>
        </a:p>
      </dgm:t>
    </dgm:pt>
    <dgm:pt modelId="{14DD58F4-CB6E-4331-B0D1-A6AC9A14D39F}" type="sibTrans" cxnId="{5D9447C6-5A8D-491C-8749-3D0BDC7515D9}">
      <dgm:prSet/>
      <dgm:spPr/>
      <dgm:t>
        <a:bodyPr/>
        <a:lstStyle/>
        <a:p>
          <a:endParaRPr lang="ru-RU"/>
        </a:p>
      </dgm:t>
    </dgm:pt>
    <dgm:pt modelId="{A8017492-9BD6-40D8-B07F-E7D76F7FEEF3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«Гостья»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94B449C-820F-41B7-B8CE-A9C2DDF2C697}" type="parTrans" cxnId="{94376494-101C-4C2D-9634-416DE657540F}">
      <dgm:prSet/>
      <dgm:spPr/>
      <dgm:t>
        <a:bodyPr/>
        <a:lstStyle/>
        <a:p>
          <a:endParaRPr lang="ru-RU"/>
        </a:p>
      </dgm:t>
    </dgm:pt>
    <dgm:pt modelId="{008D04E2-338F-42B5-BB97-BBEFB2C362CB}" type="sibTrans" cxnId="{94376494-101C-4C2D-9634-416DE657540F}">
      <dgm:prSet/>
      <dgm:spPr/>
      <dgm:t>
        <a:bodyPr/>
        <a:lstStyle/>
        <a:p>
          <a:endParaRPr lang="ru-RU"/>
        </a:p>
      </dgm:t>
    </dgm:pt>
    <dgm:pt modelId="{3A7B95D3-2DDF-4B17-B328-86E402F36AFE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«Спокойной ночи»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55C2A0B-6E3E-4542-A06E-873DD4B22492}" type="parTrans" cxnId="{28DF11DD-91B6-4BA5-9509-3E24F9414C8A}">
      <dgm:prSet/>
      <dgm:spPr/>
      <dgm:t>
        <a:bodyPr/>
        <a:lstStyle/>
        <a:p>
          <a:endParaRPr lang="ru-RU"/>
        </a:p>
      </dgm:t>
    </dgm:pt>
    <dgm:pt modelId="{37EF4173-A41B-4A73-8374-C5F382D6D578}" type="sibTrans" cxnId="{28DF11DD-91B6-4BA5-9509-3E24F9414C8A}">
      <dgm:prSet/>
      <dgm:spPr/>
      <dgm:t>
        <a:bodyPr/>
        <a:lstStyle/>
        <a:p>
          <a:endParaRPr lang="ru-RU"/>
        </a:p>
      </dgm:t>
    </dgm:pt>
    <dgm:pt modelId="{A8F1665E-5942-46BC-A1DA-7653613EC83B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«Ушки на макушке»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2C55F2E1-BB9B-417B-A464-53E03BB7C24F}" type="parTrans" cxnId="{BC2B779D-1313-4517-87D9-529985B0D8FC}">
      <dgm:prSet/>
      <dgm:spPr/>
      <dgm:t>
        <a:bodyPr/>
        <a:lstStyle/>
        <a:p>
          <a:endParaRPr lang="ru-RU"/>
        </a:p>
      </dgm:t>
    </dgm:pt>
    <dgm:pt modelId="{2497628D-BBC4-4BAF-BAE3-689E4CA678A5}" type="sibTrans" cxnId="{BC2B779D-1313-4517-87D9-529985B0D8FC}">
      <dgm:prSet/>
      <dgm:spPr>
        <a:solidFill>
          <a:srgbClr val="166264"/>
        </a:solidFill>
        <a:ln w="76200" cmpd="tri">
          <a:solidFill>
            <a:srgbClr val="1F5F47"/>
          </a:solidFill>
        </a:ln>
      </dgm:spPr>
      <dgm:t>
        <a:bodyPr/>
        <a:lstStyle/>
        <a:p>
          <a:endParaRPr lang="ru-RU" dirty="0"/>
        </a:p>
      </dgm:t>
    </dgm:pt>
    <dgm:pt modelId="{E95819C9-2CE6-49FC-89B3-77DE35ABEC4E}" type="pres">
      <dgm:prSet presAssocID="{CF6A9670-4738-4BEB-8DD9-119559C081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F0C984-5A5B-4CCB-B491-743258A75370}" type="pres">
      <dgm:prSet presAssocID="{CF6A9670-4738-4BEB-8DD9-119559C0813C}" presName="Name1" presStyleCnt="0"/>
      <dgm:spPr/>
      <dgm:t>
        <a:bodyPr/>
        <a:lstStyle/>
        <a:p>
          <a:endParaRPr lang="ru-RU"/>
        </a:p>
      </dgm:t>
    </dgm:pt>
    <dgm:pt modelId="{B5019967-5F62-47EA-AE86-341BDD0EE4AF}" type="pres">
      <dgm:prSet presAssocID="{CF6A9670-4738-4BEB-8DD9-119559C0813C}" presName="cycle" presStyleCnt="0"/>
      <dgm:spPr/>
      <dgm:t>
        <a:bodyPr/>
        <a:lstStyle/>
        <a:p>
          <a:endParaRPr lang="ru-RU"/>
        </a:p>
      </dgm:t>
    </dgm:pt>
    <dgm:pt modelId="{D0C3B18F-E807-4242-8F06-3B1F17E3E8A5}" type="pres">
      <dgm:prSet presAssocID="{CF6A9670-4738-4BEB-8DD9-119559C0813C}" presName="srcNode" presStyleLbl="node1" presStyleIdx="0" presStyleCnt="4"/>
      <dgm:spPr/>
      <dgm:t>
        <a:bodyPr/>
        <a:lstStyle/>
        <a:p>
          <a:endParaRPr lang="ru-RU"/>
        </a:p>
      </dgm:t>
    </dgm:pt>
    <dgm:pt modelId="{D3167D4D-C44D-4EFC-93A5-3410C90CA089}" type="pres">
      <dgm:prSet presAssocID="{CF6A9670-4738-4BEB-8DD9-119559C0813C}" presName="conn" presStyleLbl="parChTrans1D2" presStyleIdx="0" presStyleCnt="1" custLinFactNeighborX="4387" custLinFactNeighborY="-3037"/>
      <dgm:spPr/>
      <dgm:t>
        <a:bodyPr/>
        <a:lstStyle/>
        <a:p>
          <a:endParaRPr lang="ru-RU"/>
        </a:p>
      </dgm:t>
    </dgm:pt>
    <dgm:pt modelId="{CF375612-F719-42C6-B58A-A1979D54E521}" type="pres">
      <dgm:prSet presAssocID="{CF6A9670-4738-4BEB-8DD9-119559C0813C}" presName="extraNode" presStyleLbl="node1" presStyleIdx="0" presStyleCnt="4"/>
      <dgm:spPr/>
      <dgm:t>
        <a:bodyPr/>
        <a:lstStyle/>
        <a:p>
          <a:endParaRPr lang="ru-RU"/>
        </a:p>
      </dgm:t>
    </dgm:pt>
    <dgm:pt modelId="{EFC7C2AB-CD7C-4926-AB39-F4254EE2E9D1}" type="pres">
      <dgm:prSet presAssocID="{CF6A9670-4738-4BEB-8DD9-119559C0813C}" presName="dstNode" presStyleLbl="node1" presStyleIdx="0" presStyleCnt="4"/>
      <dgm:spPr/>
      <dgm:t>
        <a:bodyPr/>
        <a:lstStyle/>
        <a:p>
          <a:endParaRPr lang="ru-RU"/>
        </a:p>
      </dgm:t>
    </dgm:pt>
    <dgm:pt modelId="{96E7070B-2891-4273-A51C-AB149F37FA8A}" type="pres">
      <dgm:prSet presAssocID="{A8F1665E-5942-46BC-A1DA-7653613EC83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C3B59-53BA-4AAC-89C5-88794401D8EF}" type="pres">
      <dgm:prSet presAssocID="{A8F1665E-5942-46BC-A1DA-7653613EC83B}" presName="accent_1" presStyleCnt="0"/>
      <dgm:spPr/>
      <dgm:t>
        <a:bodyPr/>
        <a:lstStyle/>
        <a:p>
          <a:endParaRPr lang="ru-RU"/>
        </a:p>
      </dgm:t>
    </dgm:pt>
    <dgm:pt modelId="{400AD0DD-B195-452E-BD76-A037269BB310}" type="pres">
      <dgm:prSet presAssocID="{A8F1665E-5942-46BC-A1DA-7653613EC83B}" presName="accentRepeatNode" presStyleLbl="solidFgAcc1" presStyleIdx="0" presStyleCnt="4" custScaleX="121594" custScaleY="117526" custLinFactNeighborX="3547" custLinFactNeighborY="-5922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ru-RU"/>
        </a:p>
      </dgm:t>
    </dgm:pt>
    <dgm:pt modelId="{9F211B9A-4A5D-46C5-87A3-DC7C058A09A9}" type="pres">
      <dgm:prSet presAssocID="{3A7B95D3-2DDF-4B17-B328-86E402F36A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01E2D-99A5-4767-9E42-2284EC66DB2E}" type="pres">
      <dgm:prSet presAssocID="{3A7B95D3-2DDF-4B17-B328-86E402F36AFE}" presName="accent_2" presStyleCnt="0"/>
      <dgm:spPr/>
      <dgm:t>
        <a:bodyPr/>
        <a:lstStyle/>
        <a:p>
          <a:endParaRPr lang="ru-RU"/>
        </a:p>
      </dgm:t>
    </dgm:pt>
    <dgm:pt modelId="{D16EB566-7418-4203-BD77-CABAE08C39A5}" type="pres">
      <dgm:prSet presAssocID="{3A7B95D3-2DDF-4B17-B328-86E402F36AFE}" presName="accentRepeatNode" presStyleLbl="solidFgAcc1" presStyleIdx="1" presStyleCnt="4" custFlipVert="1" custScaleX="132747" custScaleY="117632" custLinFactNeighborX="-6154" custLinFactNeighborY="-471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ru-RU"/>
        </a:p>
      </dgm:t>
    </dgm:pt>
    <dgm:pt modelId="{19ABA33D-B962-40A9-9D47-E3673CBDC5B9}" type="pres">
      <dgm:prSet presAssocID="{5D01A01F-3555-452E-B2DB-4850E61D657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6C208-DF33-44C2-9B15-F8B4EC112BFE}" type="pres">
      <dgm:prSet presAssocID="{5D01A01F-3555-452E-B2DB-4850E61D6571}" presName="accent_3" presStyleCnt="0"/>
      <dgm:spPr/>
      <dgm:t>
        <a:bodyPr/>
        <a:lstStyle/>
        <a:p>
          <a:endParaRPr lang="ru-RU"/>
        </a:p>
      </dgm:t>
    </dgm:pt>
    <dgm:pt modelId="{0C0F3805-F15E-4495-AEFE-F8CB99F69293}" type="pres">
      <dgm:prSet presAssocID="{5D01A01F-3555-452E-B2DB-4850E61D6571}" presName="accentRepeatNode" presStyleLbl="solidFgAcc1" presStyleIdx="2" presStyleCnt="4" custFlipVert="1" custFlipHor="0" custScaleX="123830" custScaleY="117633" custLinFactNeighborX="-24" custLinFactNeighborY="-5892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2ADF78F-47DE-47BA-8EE6-2C0D8AA18838}" type="pres">
      <dgm:prSet presAssocID="{A8017492-9BD6-40D8-B07F-E7D76F7FEEF3}" presName="text_4" presStyleLbl="node1" presStyleIdx="3" presStyleCnt="4" custScaleX="9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36F84-2BB8-4924-88A0-E1A04DC5058F}" type="pres">
      <dgm:prSet presAssocID="{A8017492-9BD6-40D8-B07F-E7D76F7FEEF3}" presName="accent_4" presStyleCnt="0"/>
      <dgm:spPr/>
      <dgm:t>
        <a:bodyPr/>
        <a:lstStyle/>
        <a:p>
          <a:endParaRPr lang="ru-RU"/>
        </a:p>
      </dgm:t>
    </dgm:pt>
    <dgm:pt modelId="{77F6A565-8F95-40CC-BC34-8FA1E4F7526D}" type="pres">
      <dgm:prSet presAssocID="{A8017492-9BD6-40D8-B07F-E7D76F7FEEF3}" presName="accentRepeatNode" presStyleLbl="solidFgAcc1" presStyleIdx="3" presStyleCnt="4" custFlipHor="1" custScaleX="128616" custScaleY="124631" custLinFactNeighborX="7058" custLinFactNeighborY="235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28DF11DD-91B6-4BA5-9509-3E24F9414C8A}" srcId="{CF6A9670-4738-4BEB-8DD9-119559C0813C}" destId="{3A7B95D3-2DDF-4B17-B328-86E402F36AFE}" srcOrd="1" destOrd="0" parTransId="{455C2A0B-6E3E-4542-A06E-873DD4B22492}" sibTransId="{37EF4173-A41B-4A73-8374-C5F382D6D578}"/>
    <dgm:cxn modelId="{BC2B779D-1313-4517-87D9-529985B0D8FC}" srcId="{CF6A9670-4738-4BEB-8DD9-119559C0813C}" destId="{A8F1665E-5942-46BC-A1DA-7653613EC83B}" srcOrd="0" destOrd="0" parTransId="{2C55F2E1-BB9B-417B-A464-53E03BB7C24F}" sibTransId="{2497628D-BBC4-4BAF-BAE3-689E4CA678A5}"/>
    <dgm:cxn modelId="{B2F84E9A-2EDE-4CA8-A4DF-FDE987FBD48E}" type="presOf" srcId="{A8017492-9BD6-40D8-B07F-E7D76F7FEEF3}" destId="{F2ADF78F-47DE-47BA-8EE6-2C0D8AA18838}" srcOrd="0" destOrd="0" presId="urn:microsoft.com/office/officeart/2008/layout/VerticalCurvedList"/>
    <dgm:cxn modelId="{E44F8FC0-DB42-4F42-918B-DCC3990ACFD0}" type="presOf" srcId="{5D01A01F-3555-452E-B2DB-4850E61D6571}" destId="{19ABA33D-B962-40A9-9D47-E3673CBDC5B9}" srcOrd="0" destOrd="0" presId="urn:microsoft.com/office/officeart/2008/layout/VerticalCurvedList"/>
    <dgm:cxn modelId="{42619780-28C0-4324-906B-FD619D7ECE3F}" type="presOf" srcId="{A8F1665E-5942-46BC-A1DA-7653613EC83B}" destId="{96E7070B-2891-4273-A51C-AB149F37FA8A}" srcOrd="0" destOrd="0" presId="urn:microsoft.com/office/officeart/2008/layout/VerticalCurvedList"/>
    <dgm:cxn modelId="{848A649E-9673-440B-8FCE-23748BCFFA7A}" type="presOf" srcId="{D32D3160-51F8-4B41-A5FE-F0E6868C6AB1}" destId="{19ABA33D-B962-40A9-9D47-E3673CBDC5B9}" srcOrd="0" destOrd="1" presId="urn:microsoft.com/office/officeart/2008/layout/VerticalCurvedList"/>
    <dgm:cxn modelId="{5D9447C6-5A8D-491C-8749-3D0BDC7515D9}" srcId="{CF6A9670-4738-4BEB-8DD9-119559C0813C}" destId="{5D01A01F-3555-452E-B2DB-4850E61D6571}" srcOrd="2" destOrd="0" parTransId="{7E811906-C49F-46BB-82DD-7CB7D3254BCE}" sibTransId="{14DD58F4-CB6E-4331-B0D1-A6AC9A14D39F}"/>
    <dgm:cxn modelId="{03148FEC-E9F5-4BE7-A30D-FC0FA00C2026}" type="presOf" srcId="{2497628D-BBC4-4BAF-BAE3-689E4CA678A5}" destId="{D3167D4D-C44D-4EFC-93A5-3410C90CA089}" srcOrd="0" destOrd="0" presId="urn:microsoft.com/office/officeart/2008/layout/VerticalCurvedList"/>
    <dgm:cxn modelId="{4D576573-2104-4C3A-9D5A-C89E689F6775}" type="presOf" srcId="{9E961026-F6EF-4981-802D-00DF4C48AD1F}" destId="{F2ADF78F-47DE-47BA-8EE6-2C0D8AA18838}" srcOrd="0" destOrd="1" presId="urn:microsoft.com/office/officeart/2008/layout/VerticalCurvedList"/>
    <dgm:cxn modelId="{3FD9E648-AD07-4232-AA8D-37936C7F35BB}" type="presOf" srcId="{CF6A9670-4738-4BEB-8DD9-119559C0813C}" destId="{E95819C9-2CE6-49FC-89B3-77DE35ABEC4E}" srcOrd="0" destOrd="0" presId="urn:microsoft.com/office/officeart/2008/layout/VerticalCurvedList"/>
    <dgm:cxn modelId="{48B3574B-DABA-4D7B-BAB3-DA2612D0B260}" type="presOf" srcId="{3A7B95D3-2DDF-4B17-B328-86E402F36AFE}" destId="{9F211B9A-4A5D-46C5-87A3-DC7C058A09A9}" srcOrd="0" destOrd="0" presId="urn:microsoft.com/office/officeart/2008/layout/VerticalCurvedList"/>
    <dgm:cxn modelId="{7D98553F-76FC-4F14-AE31-6162A7E64B33}" srcId="{A8017492-9BD6-40D8-B07F-E7D76F7FEEF3}" destId="{9E961026-F6EF-4981-802D-00DF4C48AD1F}" srcOrd="0" destOrd="0" parTransId="{BA953C00-E49C-4162-A52D-09706F4DBD66}" sibTransId="{9E92E36F-A7B1-4CEC-A197-4492BC0B5644}"/>
    <dgm:cxn modelId="{A0871BBD-2744-4016-B935-BE1B0DE62B03}" srcId="{5D01A01F-3555-452E-B2DB-4850E61D6571}" destId="{D32D3160-51F8-4B41-A5FE-F0E6868C6AB1}" srcOrd="0" destOrd="0" parTransId="{FB421A7A-A19B-43E9-B77A-C106DC6FD345}" sibTransId="{2A9E8A01-FA45-48FF-B38F-E4CC81ADFA83}"/>
    <dgm:cxn modelId="{94376494-101C-4C2D-9634-416DE657540F}" srcId="{CF6A9670-4738-4BEB-8DD9-119559C0813C}" destId="{A8017492-9BD6-40D8-B07F-E7D76F7FEEF3}" srcOrd="3" destOrd="0" parTransId="{494B449C-820F-41B7-B8CE-A9C2DDF2C697}" sibTransId="{008D04E2-338F-42B5-BB97-BBEFB2C362CB}"/>
    <dgm:cxn modelId="{3506A1C8-ECF9-4180-BF29-743DFD9A651C}" type="presParOf" srcId="{E95819C9-2CE6-49FC-89B3-77DE35ABEC4E}" destId="{65F0C984-5A5B-4CCB-B491-743258A75370}" srcOrd="0" destOrd="0" presId="urn:microsoft.com/office/officeart/2008/layout/VerticalCurvedList"/>
    <dgm:cxn modelId="{5C69BA1D-5A25-461F-B113-77ECA7EECCA0}" type="presParOf" srcId="{65F0C984-5A5B-4CCB-B491-743258A75370}" destId="{B5019967-5F62-47EA-AE86-341BDD0EE4AF}" srcOrd="0" destOrd="0" presId="urn:microsoft.com/office/officeart/2008/layout/VerticalCurvedList"/>
    <dgm:cxn modelId="{0153FE9A-3436-44AB-93A6-4FBDD2899EEF}" type="presParOf" srcId="{B5019967-5F62-47EA-AE86-341BDD0EE4AF}" destId="{D0C3B18F-E807-4242-8F06-3B1F17E3E8A5}" srcOrd="0" destOrd="0" presId="urn:microsoft.com/office/officeart/2008/layout/VerticalCurvedList"/>
    <dgm:cxn modelId="{ECEE36A9-FB17-44AF-8BF8-24A74197E4CE}" type="presParOf" srcId="{B5019967-5F62-47EA-AE86-341BDD0EE4AF}" destId="{D3167D4D-C44D-4EFC-93A5-3410C90CA089}" srcOrd="1" destOrd="0" presId="urn:microsoft.com/office/officeart/2008/layout/VerticalCurvedList"/>
    <dgm:cxn modelId="{E9B41207-332E-4317-8977-959FB856BA49}" type="presParOf" srcId="{B5019967-5F62-47EA-AE86-341BDD0EE4AF}" destId="{CF375612-F719-42C6-B58A-A1979D54E521}" srcOrd="2" destOrd="0" presId="urn:microsoft.com/office/officeart/2008/layout/VerticalCurvedList"/>
    <dgm:cxn modelId="{51B44669-4DFC-4167-B9B3-52D12FBD8DFB}" type="presParOf" srcId="{B5019967-5F62-47EA-AE86-341BDD0EE4AF}" destId="{EFC7C2AB-CD7C-4926-AB39-F4254EE2E9D1}" srcOrd="3" destOrd="0" presId="urn:microsoft.com/office/officeart/2008/layout/VerticalCurvedList"/>
    <dgm:cxn modelId="{D8695F2B-241F-4AA0-BED1-A54930C1E121}" type="presParOf" srcId="{65F0C984-5A5B-4CCB-B491-743258A75370}" destId="{96E7070B-2891-4273-A51C-AB149F37FA8A}" srcOrd="1" destOrd="0" presId="urn:microsoft.com/office/officeart/2008/layout/VerticalCurvedList"/>
    <dgm:cxn modelId="{491E337F-E68A-4814-A325-2E35FB902CF0}" type="presParOf" srcId="{65F0C984-5A5B-4CCB-B491-743258A75370}" destId="{6D2C3B59-53BA-4AAC-89C5-88794401D8EF}" srcOrd="2" destOrd="0" presId="urn:microsoft.com/office/officeart/2008/layout/VerticalCurvedList"/>
    <dgm:cxn modelId="{5D69C11E-2ED8-4FF8-B6B7-DF884FE73FDD}" type="presParOf" srcId="{6D2C3B59-53BA-4AAC-89C5-88794401D8EF}" destId="{400AD0DD-B195-452E-BD76-A037269BB310}" srcOrd="0" destOrd="0" presId="urn:microsoft.com/office/officeart/2008/layout/VerticalCurvedList"/>
    <dgm:cxn modelId="{6C868C76-41D4-41D4-98C7-83D24ABFF42D}" type="presParOf" srcId="{65F0C984-5A5B-4CCB-B491-743258A75370}" destId="{9F211B9A-4A5D-46C5-87A3-DC7C058A09A9}" srcOrd="3" destOrd="0" presId="urn:microsoft.com/office/officeart/2008/layout/VerticalCurvedList"/>
    <dgm:cxn modelId="{5CE10AD4-F371-4AEE-9F26-A1B3527F8F99}" type="presParOf" srcId="{65F0C984-5A5B-4CCB-B491-743258A75370}" destId="{9B401E2D-99A5-4767-9E42-2284EC66DB2E}" srcOrd="4" destOrd="0" presId="urn:microsoft.com/office/officeart/2008/layout/VerticalCurvedList"/>
    <dgm:cxn modelId="{264FACBE-4ED8-450E-A323-43C87F4C4EC4}" type="presParOf" srcId="{9B401E2D-99A5-4767-9E42-2284EC66DB2E}" destId="{D16EB566-7418-4203-BD77-CABAE08C39A5}" srcOrd="0" destOrd="0" presId="urn:microsoft.com/office/officeart/2008/layout/VerticalCurvedList"/>
    <dgm:cxn modelId="{8A772D0B-B693-4011-821B-5AD4F4268E81}" type="presParOf" srcId="{65F0C984-5A5B-4CCB-B491-743258A75370}" destId="{19ABA33D-B962-40A9-9D47-E3673CBDC5B9}" srcOrd="5" destOrd="0" presId="urn:microsoft.com/office/officeart/2008/layout/VerticalCurvedList"/>
    <dgm:cxn modelId="{4C03AEAB-4A77-4448-B952-76925C038A7B}" type="presParOf" srcId="{65F0C984-5A5B-4CCB-B491-743258A75370}" destId="{6B66C208-DF33-44C2-9B15-F8B4EC112BFE}" srcOrd="6" destOrd="0" presId="urn:microsoft.com/office/officeart/2008/layout/VerticalCurvedList"/>
    <dgm:cxn modelId="{A496674D-D6F3-4DF9-A708-CF81A349D1BA}" type="presParOf" srcId="{6B66C208-DF33-44C2-9B15-F8B4EC112BFE}" destId="{0C0F3805-F15E-4495-AEFE-F8CB99F69293}" srcOrd="0" destOrd="0" presId="urn:microsoft.com/office/officeart/2008/layout/VerticalCurvedList"/>
    <dgm:cxn modelId="{3466C941-9CD6-4575-8050-FC706FB992F2}" type="presParOf" srcId="{65F0C984-5A5B-4CCB-B491-743258A75370}" destId="{F2ADF78F-47DE-47BA-8EE6-2C0D8AA18838}" srcOrd="7" destOrd="0" presId="urn:microsoft.com/office/officeart/2008/layout/VerticalCurvedList"/>
    <dgm:cxn modelId="{E98696D2-4F49-4A4A-A719-9E30FE17296C}" type="presParOf" srcId="{65F0C984-5A5B-4CCB-B491-743258A75370}" destId="{1EB36F84-2BB8-4924-88A0-E1A04DC5058F}" srcOrd="8" destOrd="0" presId="urn:microsoft.com/office/officeart/2008/layout/VerticalCurvedList"/>
    <dgm:cxn modelId="{B3EF56A5-E93E-4917-8678-E0C93F46374E}" type="presParOf" srcId="{1EB36F84-2BB8-4924-88A0-E1A04DC5058F}" destId="{77F6A565-8F95-40CC-BC34-8FA1E4F752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167D4D-C44D-4EFC-93A5-3410C90CA089}">
      <dsp:nvSpPr>
        <dsp:cNvPr id="0" name=""/>
        <dsp:cNvSpPr/>
      </dsp:nvSpPr>
      <dsp:spPr>
        <a:xfrm>
          <a:off x="-4978155" y="-1005911"/>
          <a:ext cx="6327238" cy="6327238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solidFill>
          <a:srgbClr val="166264"/>
        </a:solidFill>
        <a:ln w="76200" cap="flat" cmpd="tri" algn="ctr">
          <a:solidFill>
            <a:srgbClr val="1F5F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7070B-2891-4273-A51C-AB149F37FA8A}">
      <dsp:nvSpPr>
        <dsp:cNvPr id="0" name=""/>
        <dsp:cNvSpPr/>
      </dsp:nvSpPr>
      <dsp:spPr>
        <a:xfrm>
          <a:off x="588557" y="361315"/>
          <a:ext cx="6562088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«Ушки на макушке»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588557" y="361315"/>
        <a:ext cx="6562088" cy="723006"/>
      </dsp:txXfrm>
    </dsp:sp>
    <dsp:sp modelId="{400AD0DD-B195-452E-BD76-A037269BB310}">
      <dsp:nvSpPr>
        <dsp:cNvPr id="0" name=""/>
        <dsp:cNvSpPr/>
      </dsp:nvSpPr>
      <dsp:spPr>
        <a:xfrm>
          <a:off x="71155" y="138222"/>
          <a:ext cx="1098915" cy="1062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211B9A-4A5D-46C5-87A3-DC7C058A09A9}">
      <dsp:nvSpPr>
        <dsp:cNvPr id="0" name=""/>
        <dsp:cNvSpPr/>
      </dsp:nvSpPr>
      <dsp:spPr>
        <a:xfrm>
          <a:off x="1003073" y="1446013"/>
          <a:ext cx="6147571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«Спокойной ночи»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1003073" y="1446013"/>
        <a:ext cx="6147571" cy="723006"/>
      </dsp:txXfrm>
    </dsp:sp>
    <dsp:sp modelId="{D16EB566-7418-4203-BD77-CABAE08C39A5}">
      <dsp:nvSpPr>
        <dsp:cNvPr id="0" name=""/>
        <dsp:cNvSpPr/>
      </dsp:nvSpPr>
      <dsp:spPr>
        <a:xfrm flipV="1">
          <a:off x="347600" y="1233376"/>
          <a:ext cx="1199711" cy="10631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ABA33D-B962-40A9-9D47-E3673CBDC5B9}">
      <dsp:nvSpPr>
        <dsp:cNvPr id="0" name=""/>
        <dsp:cNvSpPr/>
      </dsp:nvSpPr>
      <dsp:spPr>
        <a:xfrm>
          <a:off x="1003073" y="2530711"/>
          <a:ext cx="6147571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«Покажите язык»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1003073" y="2530711"/>
        <a:ext cx="6147571" cy="723006"/>
      </dsp:txXfrm>
    </dsp:sp>
    <dsp:sp modelId="{0C0F3805-F15E-4495-AEFE-F8CB99F69293}">
      <dsp:nvSpPr>
        <dsp:cNvPr id="0" name=""/>
        <dsp:cNvSpPr/>
      </dsp:nvSpPr>
      <dsp:spPr>
        <a:xfrm flipV="1">
          <a:off x="443294" y="2307406"/>
          <a:ext cx="1119123" cy="10631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ADF78F-47DE-47BA-8EE6-2C0D8AA18838}">
      <dsp:nvSpPr>
        <dsp:cNvPr id="0" name=""/>
        <dsp:cNvSpPr/>
      </dsp:nvSpPr>
      <dsp:spPr>
        <a:xfrm>
          <a:off x="671928" y="3615409"/>
          <a:ext cx="6395345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«Гостья»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671928" y="3615409"/>
        <a:ext cx="6395345" cy="723006"/>
      </dsp:txXfrm>
    </dsp:sp>
    <dsp:sp modelId="{77F6A565-8F95-40CC-BC34-8FA1E4F7526D}">
      <dsp:nvSpPr>
        <dsp:cNvPr id="0" name=""/>
        <dsp:cNvSpPr/>
      </dsp:nvSpPr>
      <dsp:spPr>
        <a:xfrm flipH="1">
          <a:off x="71155" y="3435005"/>
          <a:ext cx="1162377" cy="1126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18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109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09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425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42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53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79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49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994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19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0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3EE4-E7C6-4D60-B70D-35DFF2507E6C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96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3;&#1077;&#1082;&#1089;&#1072;&#1085;&#1076;&#1088;\Desktop\&#1053;&#1077;&#1076;&#1086;&#1076;&#1077;&#1083;&#1082;&#1080;\&#1069;&#1090;&#1080;%20&#1079;&#1072;&#1073;&#1072;&#1074;&#1085;&#1099;&#1077;%20&#1078;&#1080;&#1074;&#1086;&#1090;&#1085;&#1099;&#1077;\&#1069;&#1090;&#1080;%20&#1079;&#1072;&#1073;&#1072;&#1074;&#1085;&#1099;&#1077;%20&#1078;&#1080;&#1074;&#1086;&#1090;&#1085;&#1099;&#1077;%20V\&#1050;&#1072;&#1082;%20&#1089;&#1087;&#1103;&#1090;%20&#1078;&#1080;&#1074;&#1086;&#1090;&#1085;&#1099;&#1077;.mp4" TargetMode="Externa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0.jpe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1.jpe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2.jpe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3.jpe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4.jpe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5.jpe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6.jpe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23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2.xml"/><Relationship Id="rId4" Type="http://schemas.openxmlformats.org/officeDocument/2006/relationships/diagramLayout" Target="../diagrams/layout1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1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0" Type="http://schemas.openxmlformats.org/officeDocument/2006/relationships/slide" Target="slide18.xml"/><Relationship Id="rId4" Type="http://schemas.openxmlformats.org/officeDocument/2006/relationships/image" Target="../media/image27.jpeg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audio" Target="../media/audio5.bin"/><Relationship Id="rId7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32.png"/><Relationship Id="rId2" Type="http://schemas.openxmlformats.org/officeDocument/2006/relationships/audio" Target="../media/audio2.bin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slide" Target="slide2.xml"/><Relationship Id="rId1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39.png"/><Relationship Id="rId1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ocean-voyage.narod.ru/images/item/question.gif" TargetMode="External"/><Relationship Id="rId13" Type="http://schemas.openxmlformats.org/officeDocument/2006/relationships/hyperlink" Target="https://yznavaika.ru/datas/files/page/957/file_1110.jpg" TargetMode="External"/><Relationship Id="rId18" Type="http://schemas.openxmlformats.org/officeDocument/2006/relationships/hyperlink" Target="http://fotoohota.spb.ru/g2/main.php/d/3685-3/____________+________.jpg" TargetMode="External"/><Relationship Id="rId26" Type="http://schemas.openxmlformats.org/officeDocument/2006/relationships/hyperlink" Target="http://doggos.ru/wp-content/uploads/2017/08/SobakaIazblk8.jpg" TargetMode="External"/><Relationship Id="rId3" Type="http://schemas.openxmlformats.org/officeDocument/2006/relationships/hyperlink" Target="http://nsc.1sep.ru/index.php?year=2000&amp;num=26" TargetMode="External"/><Relationship Id="rId21" Type="http://schemas.openxmlformats.org/officeDocument/2006/relationships/hyperlink" Target="https://avatars.mds.yandex.net/get-pdb/472427/3fb45f67-4f1b-4cd1-8ea7-79b2f3b73bbe/s1200?webp=false" TargetMode="External"/><Relationship Id="rId34" Type="http://schemas.openxmlformats.org/officeDocument/2006/relationships/hyperlink" Target="http://s1.1zoom.me/b5050/614/291883-alexfas01_1680x1050.jpg" TargetMode="External"/><Relationship Id="rId7" Type="http://schemas.openxmlformats.org/officeDocument/2006/relationships/hyperlink" Target="https://videouroki.net/videouroki/conspekty/bio7pozv/27-niervnaia-sistiema-i-orghany-chuvstv-mliekopitaiushchikh.files/image008.jpg" TargetMode="External"/><Relationship Id="rId12" Type="http://schemas.openxmlformats.org/officeDocument/2006/relationships/hyperlink" Target="https://img.buzzfeed.com/buzzfeed-static/static/2013-10/enhanced/webdr03/18/5/enhanced-buzz-orig-28928-1382086823-24.jpg" TargetMode="External"/><Relationship Id="rId17" Type="http://schemas.openxmlformats.org/officeDocument/2006/relationships/hyperlink" Target="https://wallpapershome.ru/images/wallpapers/kit-3840x2160-kit-18612.jpg" TargetMode="External"/><Relationship Id="rId25" Type="http://schemas.openxmlformats.org/officeDocument/2006/relationships/hyperlink" Target="https://www.pedestrian.tv/content/uploads/2018/03/GettyImages-175480393.jpg" TargetMode="External"/><Relationship Id="rId33" Type="http://schemas.openxmlformats.org/officeDocument/2006/relationships/hyperlink" Target="https://theecology.ru/wp-content/uploads/2019/03/post_5c949bb7639e5-620x865.jpe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yznavaika.ru/datas/files/page/957/file_1113.jpg" TargetMode="External"/><Relationship Id="rId20" Type="http://schemas.openxmlformats.org/officeDocument/2006/relationships/hyperlink" Target="https://avatars.mds.yandex.net/get-pdb/231404/d72fe647-418a-4ef1-aa79-3f18f3199d98/s1200?webp=false" TargetMode="External"/><Relationship Id="rId29" Type="http://schemas.openxmlformats.org/officeDocument/2006/relationships/hyperlink" Target="https://chameleonworld.ru/wp-content/uploads/2013/11/07_42-5164537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passetempsderose.l.e.pic.centerblog.net/o/bdf102d9.png" TargetMode="External"/><Relationship Id="rId11" Type="http://schemas.openxmlformats.org/officeDocument/2006/relationships/hyperlink" Target="https://media-cdn.tripadvisor.com/media/photo-s/06/d8/81/d3/wilderness-safaris-hoanib.jpg" TargetMode="External"/><Relationship Id="rId24" Type="http://schemas.openxmlformats.org/officeDocument/2006/relationships/hyperlink" Target="https://www.youtube.com/watch?v=K-f7N7ux9Ec" TargetMode="External"/><Relationship Id="rId32" Type="http://schemas.openxmlformats.org/officeDocument/2006/relationships/hyperlink" Target="https://sfw.so/uploads/posts/2008-10/1225016559_rrjossrrrye17.jpg" TargetMode="External"/><Relationship Id="rId5" Type="http://schemas.openxmlformats.org/officeDocument/2006/relationships/hyperlink" Target="https://a.allegroimg.com/s1024/01021e/b1865d2442e8a851b2fcd8b711aa" TargetMode="External"/><Relationship Id="rId15" Type="http://schemas.openxmlformats.org/officeDocument/2006/relationships/hyperlink" Target="https://yznavaika.ru/datas/files/page/957/file_1112.jpg" TargetMode="External"/><Relationship Id="rId23" Type="http://schemas.openxmlformats.org/officeDocument/2006/relationships/hyperlink" Target="https://omny.fm/shows/hit-south-queensland-breakfast/we-got-to-know-paris-and-asked-her-for-some-shower/image.jpg?t=1531095102&amp;amp;size=Medium" TargetMode="External"/><Relationship Id="rId28" Type="http://schemas.openxmlformats.org/officeDocument/2006/relationships/hyperlink" Target="https://cdn-images-1.medium.com/max/1600/1*rsgjcwJNCEjQfuZ-v2W1dA.jpeg" TargetMode="External"/><Relationship Id="rId10" Type="http://schemas.openxmlformats.org/officeDocument/2006/relationships/hyperlink" Target="http://1.bp.blogspot.com/-DCqhVmrW5rE/TwR_JR2xZLI/AAAAAAAABuU/YQFBFB-DMBg/s1600/Elephant+sleeping+kruger.jpg" TargetMode="External"/><Relationship Id="rId19" Type="http://schemas.openxmlformats.org/officeDocument/2006/relationships/hyperlink" Target="https://avatars.mds.yandex.net/get-pdb/877347/a9227e29-e222-438a-a5ed-84363f8cba04/s1200?webp=false" TargetMode="External"/><Relationship Id="rId31" Type="http://schemas.openxmlformats.org/officeDocument/2006/relationships/hyperlink" Target="https://img3.goodfon.ru/original/2048x1356/5/d1/koshka-yazyk-moetsya-lapa-kote.jpg" TargetMode="External"/><Relationship Id="rId4" Type="http://schemas.openxmlformats.org/officeDocument/2006/relationships/hyperlink" Target="http://collegy.ucoz.ru/publ/49-1-0-2552" TargetMode="External"/><Relationship Id="rId9" Type="http://schemas.openxmlformats.org/officeDocument/2006/relationships/hyperlink" Target="https://yznavaika.ru/raznoe/kak-spyat-zhivotnye" TargetMode="External"/><Relationship Id="rId14" Type="http://schemas.openxmlformats.org/officeDocument/2006/relationships/hyperlink" Target="https://loshadi.info/wp-content/uploads/2018/11/2-75.jpg" TargetMode="External"/><Relationship Id="rId22" Type="http://schemas.openxmlformats.org/officeDocument/2006/relationships/hyperlink" Target="https://50mm.ru/images/the_bat/11_the_bat.jpg" TargetMode="External"/><Relationship Id="rId27" Type="http://schemas.openxmlformats.org/officeDocument/2006/relationships/hyperlink" Target="http://ws.clipo.tv/i/ebd2f1e0e067a09d85a73dc45f837f66a2ef5a76/clipedia/20160802_1985/cover.jpg" TargetMode="External"/><Relationship Id="rId30" Type="http://schemas.openxmlformats.org/officeDocument/2006/relationships/hyperlink" Target="https://i.pinimg.com/originals/ff/a5/3b/ffa53b5b18e8c7e1ef7899fd4ec3ef0f.jpg" TargetMode="External"/><Relationship Id="rId35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009" y="867266"/>
            <a:ext cx="6913983" cy="2790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>
                <a:gd name="adj" fmla="val 8645"/>
              </a:avLst>
            </a:prstTxWarp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Эти забавные животные</a:t>
            </a:r>
            <a:r>
              <a:rPr lang="en-US" sz="60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- V</a:t>
            </a:r>
            <a:endParaRPr lang="ru-RU" sz="60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009" y="5564154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Царенко  Галина  Евгеньевна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Как  спят  летучие  мыши?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4467" y="1988498"/>
            <a:ext cx="3416300" cy="17652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Лёжа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1" name="верно"/>
          <p:cNvSpPr/>
          <p:nvPr/>
        </p:nvSpPr>
        <p:spPr>
          <a:xfrm>
            <a:off x="5243033" y="4054636"/>
            <a:ext cx="3429000" cy="177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Вниз головой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1" y="1464668"/>
            <a:ext cx="4142096" cy="4889500"/>
          </a:xfrm>
          <a:prstGeom prst="rect">
            <a:avLst/>
          </a:prstGeom>
          <a:solidFill>
            <a:schemeClr val="bg1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A4200"/>
              </a:solidFill>
            </a:endParaRPr>
          </a:p>
        </p:txBody>
      </p:sp>
      <p:pic>
        <p:nvPicPr>
          <p:cNvPr id="10244" name="Picture 4" descr="https://omny.fm/shows/hit-south-queensland-breakfast/we-got-to-know-paris-and-asked-her-for-some-shower/image.jpg?t=1531095102&amp;amp;size=Medium"/>
          <p:cNvPicPr>
            <a:picLocks noChangeAspect="1" noChangeArrowheads="1"/>
          </p:cNvPicPr>
          <p:nvPr/>
        </p:nvPicPr>
        <p:blipFill>
          <a:blip r:embed="rId5" cstate="print"/>
          <a:srcRect b="11069"/>
          <a:stretch>
            <a:fillRect/>
          </a:stretch>
        </p:blipFill>
        <p:spPr bwMode="auto">
          <a:xfrm>
            <a:off x="464024" y="1463040"/>
            <a:ext cx="4139874" cy="4901629"/>
          </a:xfrm>
          <a:prstGeom prst="rect">
            <a:avLst/>
          </a:prstGeom>
          <a:noFill/>
        </p:spPr>
      </p:pic>
      <p:pic>
        <p:nvPicPr>
          <p:cNvPr id="18440" name="Picture 8" descr="https://50mm.ru/images/the_bat/11_the_bat.jpg"/>
          <p:cNvPicPr>
            <a:picLocks noChangeAspect="1" noChangeArrowheads="1"/>
          </p:cNvPicPr>
          <p:nvPr/>
        </p:nvPicPr>
        <p:blipFill>
          <a:blip r:embed="rId6" cstate="print"/>
          <a:srcRect l="19736" r="24678"/>
          <a:stretch>
            <a:fillRect/>
          </a:stretch>
        </p:blipFill>
        <p:spPr bwMode="auto">
          <a:xfrm>
            <a:off x="467832" y="1455726"/>
            <a:ext cx="4136066" cy="490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Управляющая кнопка: домой 27">
            <a:hlinkClick r:id="rId4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3749" y="199975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 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тур «Спокойной ночи»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5" name="Как спят животны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9596" y="1010093"/>
            <a:ext cx="7350643" cy="55129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3134" y="6379535"/>
            <a:ext cx="7336465" cy="2551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«Покажите  язык»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Черепаха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Дятел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Хамелеон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Жираф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Кошка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Попугай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Собака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endParaRPr lang="ru-RU" sz="2400" dirty="0" smtClean="0">
              <a:solidFill>
                <a:srgbClr val="0A4200"/>
              </a:solidFill>
            </a:endParaRPr>
          </a:p>
          <a:p>
            <a:r>
              <a:rPr lang="ru-RU" sz="2400" dirty="0" smtClean="0">
                <a:solidFill>
                  <a:srgbClr val="0A4200"/>
                </a:solidFill>
              </a:rPr>
              <a:t>Язык человека сохранил только три функции: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A4200"/>
                </a:solidFill>
              </a:rPr>
              <a:t>  Переворачивать еду во рту;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A4200"/>
                </a:solidFill>
              </a:rPr>
              <a:t>  Ощущать вкус пищи;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A4200"/>
                </a:solidFill>
              </a:rPr>
              <a:t>  Участвовать в создании звука</a:t>
            </a:r>
            <a:r>
              <a:rPr lang="ru-RU" sz="2400" b="1" dirty="0" smtClean="0">
                <a:solidFill>
                  <a:srgbClr val="0A4200"/>
                </a:solidFill>
              </a:rPr>
              <a:t>.               А у животных?</a:t>
            </a: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/>
            </a:r>
            <a:br>
              <a:rPr lang="ru-RU" sz="3200" dirty="0" smtClean="0">
                <a:solidFill>
                  <a:srgbClr val="0A42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4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5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>
            <a:hlinkClick r:id="rId11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«Покажите  язык»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У этой черепахи язык выглядит как большой красный червяк, с помощью которого она заманивает добычу. 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Дятел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Хамелеон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Жираф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Кошка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Попугай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Собака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9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>
            <a:hlinkClick r:id="rId12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«Покажите  язык»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Язык у дятла длинный, и очень липкий. Запускает его дятел в проход и отыскивает добычу в самых дальних закоулках. 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Черепаха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Хамелеон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Жираф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Кошка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Попугай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Собака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9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>
            <a:hlinkClick r:id="rId12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«Покажите  язык»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Змеи  могут определять языком  вкус и даже запах. Они им нюхают. 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Черепаха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Дятел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Хамелеон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Жираф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Кошка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Попугай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Собака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9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>
            <a:hlinkClick r:id="rId12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«Покажите  язык»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Язык  хамелеона – это длинная трубка с липким шариком на конце. Помогает удержать и отправить в рот насекомых.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Черепаха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Дятел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Жираф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Кошка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Попугай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Собака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3" name="Прямоугольник 42">
            <a:hlinkClick r:id="rId4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5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hlinkClick r:id="rId6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hlinkClick r:id="rId7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hlinkClick r:id="rId8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hlinkClick r:id="rId9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hlinkClick r:id="rId10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hlinkClick r:id="rId11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>
            <a:hlinkClick r:id="rId12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«Покажите  язык»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465" y="4581543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Длинный язык  жирафа  помогает ему срывать листву с кустарников и деревьев. 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Черепаха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Дятел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Хамелеон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Кошка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Попугай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Собака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3" name="Прямоугольник 42">
            <a:hlinkClick r:id="rId4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5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hlinkClick r:id="rId6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hlinkClick r:id="rId7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hlinkClick r:id="rId8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hlinkClick r:id="rId9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hlinkClick r:id="rId10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hlinkClick r:id="rId11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>
            <a:hlinkClick r:id="rId12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«Покажите  язык»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Ряды  крючков, обращённых назад шипами, на языке у кошки  действуют как  расческа, с помощью которой кошки очищают свой мех. 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Черепаха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Дятел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Хамелеон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Жираф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Попугай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Собака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3" name="Прямоугольник 42">
            <a:hlinkClick r:id="rId4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5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hlinkClick r:id="rId6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hlinkClick r:id="rId7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hlinkClick r:id="rId8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hlinkClick r:id="rId9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hlinkClick r:id="rId10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hlinkClick r:id="rId11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>
            <a:hlinkClick r:id="rId12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«Покажите  язык»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Язык попугаев— идеальное орудие для дробления мелких орешков.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Черепаха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Дятел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Хамелеон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Жираф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Кошка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Собака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3" name="Прямоугольник 42">
            <a:hlinkClick r:id="rId4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5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hlinkClick r:id="rId6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hlinkClick r:id="rId7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hlinkClick r:id="rId8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hlinkClick r:id="rId9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hlinkClick r:id="rId10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hlinkClick r:id="rId11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>
            <a:hlinkClick r:id="rId12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Содержание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graphicFrame>
        <p:nvGraphicFramePr>
          <p:cNvPr id="7" name="Схема 6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xmlns="" val="3863350441"/>
              </p:ext>
            </p:extLst>
          </p:nvPr>
        </p:nvGraphicFramePr>
        <p:xfrm>
          <a:off x="1029081" y="1180214"/>
          <a:ext cx="7158014" cy="469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1626781" y="1573653"/>
            <a:ext cx="6528391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2126512" y="2654558"/>
            <a:ext cx="6028660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2062716" y="3745315"/>
            <a:ext cx="6028661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2062716" y="4827271"/>
            <a:ext cx="6007396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8194783" y="5936619"/>
            <a:ext cx="494936" cy="428628"/>
          </a:xfrm>
          <a:prstGeom prst="mathMultiply">
            <a:avLst/>
          </a:prstGeom>
          <a:solidFill>
            <a:srgbClr val="166264">
              <a:alpha val="50000"/>
            </a:srgbClr>
          </a:solidFill>
          <a:ln>
            <a:solidFill>
              <a:srgbClr val="0A42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" name="Управляющая кнопка: сведения 12">
            <a:hlinkClick r:id="" action="ppaction://hlinkshowjump?jump=lastslide" highlightClick="1"/>
          </p:cNvPr>
          <p:cNvSpPr/>
          <p:nvPr/>
        </p:nvSpPr>
        <p:spPr>
          <a:xfrm>
            <a:off x="531627" y="5943600"/>
            <a:ext cx="478891" cy="436360"/>
          </a:xfrm>
          <a:prstGeom prst="actionButtonInformation">
            <a:avLst/>
          </a:prstGeom>
          <a:solidFill>
            <a:srgbClr val="6D8564"/>
          </a:solidFill>
          <a:ln>
            <a:solidFill>
              <a:srgbClr val="0A42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«Покажите  язык»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Охлаждению тела у собак помогает испарение слюны с поверхности языка и глотки. Оно  остужает собаку. 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Черепаха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Дятел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Хамелеон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Жираф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Кошка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Попугай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43" name="Прямоугольник 42">
            <a:hlinkClick r:id="rId5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6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hlinkClick r:id="rId7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hlinkClick r:id="rId8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hlinkClick r:id="rId9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hlinkClick r:id="rId10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hlinkClick r:id="rId11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hlinkClick r:id="rId12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Зачем  собака  лижет  рану?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4373" y="2243579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Чтобы не было больно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4373" y="3778211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Жалеет себя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124373" y="5238417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Так она лечит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646428" y="1722474"/>
            <a:ext cx="4008474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42120" y="1860698"/>
            <a:ext cx="3902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Слюна убивает вредных микробов, как йод или марганцовка.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У собак в состав слюны входит белок лизоцим, наделяющий её бактерицидными свойствами.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6816" y="217713"/>
            <a:ext cx="8682087" cy="76944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Знаете  ли  вы…</a:t>
            </a:r>
            <a:endParaRPr lang="ru-RU" sz="4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0" name="Управляющая кнопка: домой 29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Ð¡Ð¾Ð±Ð°ÐºÐ° Ð»Ð¸Ð¶ÐµÑ Ð»Ð°Ð¿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67" y="1107525"/>
            <a:ext cx="3817091" cy="5325458"/>
          </a:xfrm>
          <a:prstGeom prst="rect">
            <a:avLst/>
          </a:prstGeom>
          <a:noFill/>
          <a:ln>
            <a:solidFill>
              <a:srgbClr val="0A42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IV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«Гостья»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7785" y="1967033"/>
            <a:ext cx="313660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A4200"/>
                </a:solidFill>
              </a:rPr>
              <a:t>Настоящий хищник, несмотря на свой милый и симпатичный внешний вид. </a:t>
            </a:r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849" y="1876509"/>
            <a:ext cx="5045281" cy="4024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4" descr="C:\Users\Александр\Desktop\Недоделки\Эти забавные животные\Эти забавные животные V\Рисунок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8875" y="1876207"/>
            <a:ext cx="1328281" cy="15506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1" descr="C:\Users\Александр\Desktop\Недоделки\Эти забавные животные\Эти забавные животные V\Рисунок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255" y="4512703"/>
            <a:ext cx="1456144" cy="1405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12" descr="C:\Users\Александр\Desktop\Недоделки\Эти забавные животные\Эти забавные животные V\Рисунок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1029" y="4527181"/>
            <a:ext cx="1340315" cy="1378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Picture 14" descr="C:\Users\Александр\Desktop\Недоделки\Эти забавные животные\Эти забавные животные V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121" y="1883042"/>
            <a:ext cx="1525341" cy="13682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IV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«Гостья»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7785" y="1967033"/>
            <a:ext cx="313660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A4200"/>
                </a:solidFill>
              </a:rPr>
              <a:t>Пушистое, мурлыкающее, ластящееся четвероногое. </a:t>
            </a:r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849" y="1876509"/>
            <a:ext cx="5045281" cy="4024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Picture 4" descr="C:\Users\Александр\Desktop\Недоделки\Эти забавные животные\Эти забавные животные V\Рисунок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8875" y="1876207"/>
            <a:ext cx="1328281" cy="15506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Picture 5" descr="C:\Users\Александр\Desktop\Недоделки\Эти забавные животные\Эти забавные животные V\Рисунок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0565" y="1879105"/>
            <a:ext cx="1450127" cy="15448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Picture 7" descr="C:\Users\Александр\Desktop\Недоделки\Эти забавные животные\Эти забавные животные V\Рисунок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666" y="3030287"/>
            <a:ext cx="1316247" cy="17070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" name="Picture 11" descr="C:\Users\Александр\Desktop\Недоделки\Эти забавные животные\Эти забавные животные V\Рисунок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255" y="4512703"/>
            <a:ext cx="1456144" cy="1405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" name="Picture 12" descr="C:\Users\Александр\Desktop\Недоделки\Эти забавные животные\Эти забавные животные V\Рисунок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1029" y="4527181"/>
            <a:ext cx="1340315" cy="1378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" name="Picture 13" descr="C:\Users\Александр\Desktop\Недоделки\Эти забавные животные\Эти забавные животные V\Рисунок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8967" y="4306569"/>
            <a:ext cx="1669752" cy="1595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Picture 14" descr="C:\Users\Александр\Desktop\Недоделки\Эти забавные животные\Эти забавные животные V\Рисунок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0121" y="1883042"/>
            <a:ext cx="1525341" cy="13682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IV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«Гостья»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7785" y="1967033"/>
            <a:ext cx="313660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A4200"/>
                </a:solidFill>
              </a:rPr>
              <a:t>Игривый нрав, грация, неоспоримая красота и очень развитый интеллект.</a:t>
            </a:r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849" y="1876509"/>
            <a:ext cx="5045281" cy="4024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Picture 3" descr="C:\Users\Александр\Desktop\Недоделки\Эти забавные животные\Эти забавные животные V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0140" y="4507343"/>
            <a:ext cx="1287665" cy="138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Picture 4" descr="C:\Users\Александр\Desktop\Недоделки\Эти забавные животные\Эти забавные животные V\Рисунок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8875" y="1876207"/>
            <a:ext cx="1328281" cy="15506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" name="Picture 5" descr="C:\Users\Александр\Desktop\Недоделки\Эти забавные животные\Эти забавные животные V\Рисунок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0565" y="1879105"/>
            <a:ext cx="1450127" cy="15448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" name="Picture 7" descr="C:\Users\Александр\Desktop\Недоделки\Эти забавные животные\Эти забавные животные V\Рисунок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666" y="3030287"/>
            <a:ext cx="1316247" cy="17070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" name="Picture 8" descr="C:\Users\Александр\Desktop\Недоделки\Эти забавные животные\Эти забавные животные V\Рисунок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8078" y="3203833"/>
            <a:ext cx="1651701" cy="1601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" name="Picture 9" descr="C:\Users\Александр\Desktop\Недоделки\Эти забавные животные\Эти забавные животные V\Рисунок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1760" y="3200398"/>
            <a:ext cx="1495256" cy="138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2" name="Picture 11" descr="C:\Users\Александр\Desktop\Недоделки\Эти забавные животные\Эти забавные животные V\Рисунок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255" y="4512703"/>
            <a:ext cx="1456144" cy="1405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" name="Picture 12" descr="C:\Users\Александр\Desktop\Недоделки\Эти забавные животные\Эти забавные животные V\Рисунок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31029" y="4527181"/>
            <a:ext cx="1340315" cy="1378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" name="Picture 13" descr="C:\Users\Александр\Desktop\Недоделки\Эти забавные животные\Эти забавные животные V\Рисунок1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38967" y="4306569"/>
            <a:ext cx="1669752" cy="1595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5" name="Picture 14" descr="C:\Users\Александр\Desktop\Недоделки\Эти забавные животные\Эти забавные животные V\Рисунок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0121" y="1883042"/>
            <a:ext cx="1525341" cy="13682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58" y="196450"/>
            <a:ext cx="8696325" cy="1200329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Как  поведёт  себя  кошка,  когда ей  подложат  маленьких  котят?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93278" y="2009552"/>
            <a:ext cx="3125419" cy="9675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Съест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3357" y="4965405"/>
            <a:ext cx="3104709" cy="1013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Прогонит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3357" y="3487479"/>
            <a:ext cx="3104707" cy="9746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Будет опекать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1849" y="1876509"/>
            <a:ext cx="5045281" cy="4024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3" descr="C:\Users\Александр\Desktop\Недоделки\Эти забавные животные\Эти забавные животные V\Рисунок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0140" y="4507343"/>
            <a:ext cx="1287665" cy="138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4" descr="C:\Users\Александр\Desktop\Недоделки\Эти забавные животные\Эти забавные животные V\Рисунок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8875" y="1876207"/>
            <a:ext cx="1328281" cy="15506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" name="Picture 5" descr="C:\Users\Александр\Desktop\Недоделки\Эти забавные животные\Эти забавные животные V\Рисунок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0565" y="1879105"/>
            <a:ext cx="1450127" cy="15448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" name="Picture 6" descr="C:\Users\Александр\Desktop\Недоделки\Эти забавные животные\Эти забавные животные V\Рисунок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12801" y="1860606"/>
            <a:ext cx="1450127" cy="138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" name="Picture 7" descr="C:\Users\Александр\Desktop\Недоделки\Эти забавные животные\Эти забавные животные V\Рисунок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2666" y="3030287"/>
            <a:ext cx="1316247" cy="17070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" name="Picture 8" descr="C:\Users\Александр\Desktop\Недоделки\Эти забавные животные\Эти забавные животные V\Рисунок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18078" y="3203833"/>
            <a:ext cx="1651701" cy="1601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" name="Picture 9" descr="C:\Users\Александр\Desktop\Недоделки\Эти забавные животные\Эти забавные животные V\Рисунок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1760" y="3200398"/>
            <a:ext cx="1495256" cy="138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Picture 10" descr="C:\Users\Александр\Desktop\Недоделки\Эти забавные животные\Эти забавные животные V\Рисунок1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9143" y="2986510"/>
            <a:ext cx="1299699" cy="17620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Picture 11" descr="C:\Users\Александр\Desktop\Недоделки\Эти забавные животные\Эти забавные животные V\Рисунок1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255" y="4512703"/>
            <a:ext cx="1456144" cy="1405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" name="Picture 12" descr="C:\Users\Александр\Desktop\Недоделки\Эти забавные животные\Эти забавные животные V\Рисунок1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31029" y="4527181"/>
            <a:ext cx="1340315" cy="1378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7" name="Picture 13" descr="C:\Users\Александр\Desktop\Недоделки\Эти забавные животные\Эти забавные животные V\Рисунок1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38967" y="4306569"/>
            <a:ext cx="1669752" cy="1595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" name="Picture 14" descr="C:\Users\Александр\Desktop\Недоделки\Эти забавные животные\Эти забавные животные V\Рисунок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0121" y="1883042"/>
            <a:ext cx="1525341" cy="13682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009" y="217713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Информационные источники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219" y="864044"/>
            <a:ext cx="84275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F5F47"/>
                </a:solidFill>
              </a:rPr>
              <a:t>Викторина В. Радостева 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«Начальная школа» №26</a:t>
            </a:r>
            <a:r>
              <a:rPr lang="en-US" dirty="0" smtClean="0">
                <a:solidFill>
                  <a:srgbClr val="1F5F47"/>
                </a:solidFill>
                <a:hlinkClick r:id="rId3"/>
              </a:rPr>
              <a:t>/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2000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4"/>
              </a:rPr>
              <a:t>материал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Титульный слайд</a:t>
            </a:r>
            <a:r>
              <a:rPr lang="ru-RU" dirty="0" smtClean="0">
                <a:solidFill>
                  <a:srgbClr val="1F5F47"/>
                </a:solidFill>
              </a:rPr>
              <a:t>: </a:t>
            </a:r>
            <a:r>
              <a:rPr lang="ru-RU" dirty="0" smtClean="0">
                <a:solidFill>
                  <a:srgbClr val="1F5F47"/>
                </a:solidFill>
                <a:hlinkClick r:id="rId5"/>
              </a:rPr>
              <a:t>изображение для фона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2: </a:t>
            </a:r>
            <a:r>
              <a:rPr lang="ru-RU" dirty="0" smtClean="0">
                <a:solidFill>
                  <a:srgbClr val="1F5F47"/>
                </a:solidFill>
                <a:hlinkClick r:id="rId6"/>
              </a:rPr>
              <a:t>Пчёлка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4: </a:t>
            </a:r>
            <a:r>
              <a:rPr lang="ru-RU" dirty="0" err="1" smtClean="0">
                <a:solidFill>
                  <a:srgbClr val="0A4200"/>
                </a:solidFill>
              </a:rPr>
              <a:t>Молюков</a:t>
            </a:r>
            <a:r>
              <a:rPr lang="ru-RU" dirty="0" smtClean="0">
                <a:solidFill>
                  <a:srgbClr val="0A4200"/>
                </a:solidFill>
              </a:rPr>
              <a:t> М. И.Кто самый ушастый//Трамвай.-1990-№ 10-с.21</a:t>
            </a:r>
          </a:p>
          <a:p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3: </a:t>
            </a:r>
            <a:r>
              <a:rPr lang="ru-RU" dirty="0" smtClean="0">
                <a:solidFill>
                  <a:srgbClr val="1F5F47"/>
                </a:solidFill>
                <a:hlinkClick r:id="rId7"/>
              </a:rPr>
              <a:t>схема «Строение уха»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6: </a:t>
            </a:r>
            <a:r>
              <a:rPr lang="ru-RU" dirty="0" smtClean="0">
                <a:solidFill>
                  <a:srgbClr val="1F5F47"/>
                </a:solidFill>
                <a:hlinkClick r:id="rId8"/>
              </a:rPr>
              <a:t>вопросик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7: </a:t>
            </a:r>
            <a:r>
              <a:rPr lang="ru-RU" dirty="0" smtClean="0">
                <a:solidFill>
                  <a:srgbClr val="1F5F47"/>
                </a:solidFill>
                <a:hlinkClick r:id="rId9"/>
              </a:rPr>
              <a:t>Материал</a:t>
            </a:r>
            <a:r>
              <a:rPr lang="ru-RU" dirty="0" smtClean="0">
                <a:solidFill>
                  <a:srgbClr val="1F5F47"/>
                </a:solidFill>
              </a:rPr>
              <a:t>, слоны (</a:t>
            </a:r>
            <a:r>
              <a:rPr lang="ru-RU" dirty="0" smtClean="0">
                <a:solidFill>
                  <a:srgbClr val="1F5F47"/>
                </a:solidFill>
                <a:hlinkClick r:id="rId10"/>
              </a:rPr>
              <a:t>1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1"/>
              </a:rPr>
              <a:t>2</a:t>
            </a:r>
            <a:r>
              <a:rPr lang="ru-RU" dirty="0" smtClean="0">
                <a:solidFill>
                  <a:srgbClr val="1F5F47"/>
                </a:solidFill>
              </a:rPr>
              <a:t>), </a:t>
            </a:r>
            <a:r>
              <a:rPr lang="ru-RU" dirty="0" smtClean="0">
                <a:solidFill>
                  <a:srgbClr val="1F5F47"/>
                </a:solidFill>
                <a:hlinkClick r:id="rId12"/>
              </a:rPr>
              <a:t>стриж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3"/>
              </a:rPr>
              <a:t>бегемот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4"/>
              </a:rPr>
              <a:t>лошадь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5"/>
              </a:rPr>
              <a:t>жирафы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6"/>
              </a:rPr>
              <a:t>дельфин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7"/>
              </a:rPr>
              <a:t>кит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8-10: </a:t>
            </a:r>
            <a:r>
              <a:rPr lang="ru-RU" dirty="0" smtClean="0">
                <a:solidFill>
                  <a:srgbClr val="1F5F47"/>
                </a:solidFill>
                <a:hlinkClick r:id="rId18"/>
              </a:rPr>
              <a:t>Мышка</a:t>
            </a:r>
            <a:r>
              <a:rPr lang="ru-RU" dirty="0" smtClean="0">
                <a:solidFill>
                  <a:srgbClr val="1F5F47"/>
                </a:solidFill>
              </a:rPr>
              <a:t> и </a:t>
            </a:r>
            <a:r>
              <a:rPr lang="ru-RU" dirty="0" smtClean="0">
                <a:solidFill>
                  <a:srgbClr val="1F5F47"/>
                </a:solidFill>
                <a:hlinkClick r:id="rId19"/>
              </a:rPr>
              <a:t>спит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0"/>
              </a:rPr>
              <a:t>шимпанзе</a:t>
            </a:r>
            <a:r>
              <a:rPr lang="ru-RU" dirty="0" smtClean="0">
                <a:solidFill>
                  <a:srgbClr val="1F5F47"/>
                </a:solidFill>
              </a:rPr>
              <a:t> и </a:t>
            </a:r>
            <a:r>
              <a:rPr lang="ru-RU" dirty="0" smtClean="0">
                <a:solidFill>
                  <a:srgbClr val="1F5F47"/>
                </a:solidFill>
                <a:hlinkClick r:id="rId21"/>
              </a:rPr>
              <a:t>спит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2"/>
              </a:rPr>
              <a:t>летучая мышь </a:t>
            </a:r>
            <a:r>
              <a:rPr lang="ru-RU" dirty="0" smtClean="0">
                <a:solidFill>
                  <a:srgbClr val="1F5F47"/>
                </a:solidFill>
              </a:rPr>
              <a:t>и </a:t>
            </a:r>
            <a:r>
              <a:rPr lang="ru-RU" dirty="0" smtClean="0">
                <a:solidFill>
                  <a:srgbClr val="1F5F47"/>
                </a:solidFill>
                <a:hlinkClick r:id="rId23"/>
              </a:rPr>
              <a:t>спит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11: </a:t>
            </a:r>
            <a:r>
              <a:rPr lang="ru-RU" dirty="0" smtClean="0">
                <a:solidFill>
                  <a:srgbClr val="1F5F47"/>
                </a:solidFill>
                <a:hlinkClick r:id="rId24"/>
              </a:rPr>
              <a:t>Видео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12-21: </a:t>
            </a:r>
            <a:r>
              <a:rPr lang="ru-RU" dirty="0" smtClean="0">
                <a:solidFill>
                  <a:srgbClr val="1F5F47"/>
                </a:solidFill>
                <a:hlinkClick r:id="rId25"/>
              </a:rPr>
              <a:t>Черепаха</a:t>
            </a:r>
            <a:r>
              <a:rPr lang="ru-RU" dirty="0" smtClean="0">
                <a:solidFill>
                  <a:srgbClr val="1F5F47"/>
                </a:solidFill>
              </a:rPr>
              <a:t>,</a:t>
            </a:r>
            <a:r>
              <a:rPr lang="ru-RU" dirty="0" smtClean="0">
                <a:solidFill>
                  <a:srgbClr val="1F5F47"/>
                </a:solidFill>
                <a:hlinkClick r:id="rId26"/>
              </a:rPr>
              <a:t> собака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7"/>
              </a:rPr>
              <a:t>дятел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8"/>
              </a:rPr>
              <a:t>змея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29"/>
              </a:rPr>
              <a:t>хамелеон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30"/>
              </a:rPr>
              <a:t>жираф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31"/>
              </a:rPr>
              <a:t>кошка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32"/>
              </a:rPr>
              <a:t>попугай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22: </a:t>
            </a:r>
            <a:r>
              <a:rPr lang="ru-RU" dirty="0" smtClean="0">
                <a:solidFill>
                  <a:srgbClr val="1F5F47"/>
                </a:solidFill>
                <a:hlinkClick r:id="rId33"/>
              </a:rPr>
              <a:t>собака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23-26: </a:t>
            </a:r>
            <a:r>
              <a:rPr lang="ru-RU" dirty="0" smtClean="0">
                <a:solidFill>
                  <a:srgbClr val="1F5F47"/>
                </a:solidFill>
                <a:hlinkClick r:id="rId34"/>
              </a:rPr>
              <a:t>кошка</a:t>
            </a:r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>
              <a:solidFill>
                <a:srgbClr val="0A4200"/>
              </a:solidFill>
            </a:endParaRPr>
          </a:p>
        </p:txBody>
      </p:sp>
      <p:sp>
        <p:nvSpPr>
          <p:cNvPr id="5" name="Управляющая кнопка: в начало 4">
            <a:hlinkClick r:id="rId35" action="ppaction://hlinksldjump" highlightClick="1"/>
          </p:cNvPr>
          <p:cNvSpPr/>
          <p:nvPr/>
        </p:nvSpPr>
        <p:spPr>
          <a:xfrm>
            <a:off x="723014" y="5752213"/>
            <a:ext cx="436360" cy="415096"/>
          </a:xfrm>
          <a:prstGeom prst="actionButtonBeginning">
            <a:avLst/>
          </a:prstGeom>
          <a:solidFill>
            <a:srgbClr val="6D8564"/>
          </a:solidFill>
          <a:ln w="6350">
            <a:solidFill>
              <a:srgbClr val="1F5F47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«Ушки  на  макушке»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2050" name="Picture 2" descr="https://videouroki.net/videouroki/conspekty/bio7pozv/27-niervnaia-sistiema-i-orghany-chuvstv-mliekopitaiushchikh.files/image0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935" y="1544978"/>
            <a:ext cx="8220210" cy="4100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Кто  как  слышит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3408" y="1322557"/>
          <a:ext cx="8346555" cy="463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12778"/>
                <a:gridCol w="4433777"/>
              </a:tblGrid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2800" b="0" dirty="0" smtClean="0">
                          <a:solidFill>
                            <a:srgbClr val="0A4200"/>
                          </a:solidFill>
                        </a:rPr>
                        <a:t>Змеи</a:t>
                      </a:r>
                      <a:r>
                        <a:rPr lang="ru-RU" sz="2800" b="0" baseline="0" dirty="0" smtClean="0">
                          <a:solidFill>
                            <a:srgbClr val="0A4200"/>
                          </a:solidFill>
                        </a:rPr>
                        <a:t> не имеют ушей</a:t>
                      </a:r>
                      <a:endParaRPr lang="ru-RU" sz="2800" b="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0" dirty="0" smtClean="0">
                          <a:solidFill>
                            <a:srgbClr val="0A4200"/>
                          </a:solidFill>
                        </a:rPr>
                        <a:t>улавливают</a:t>
                      </a:r>
                      <a:r>
                        <a:rPr lang="ru-RU" sz="2800" b="0" baseline="0" dirty="0" smtClean="0">
                          <a:solidFill>
                            <a:srgbClr val="0A4200"/>
                          </a:solidFill>
                        </a:rPr>
                        <a:t> колебание земли телом.</a:t>
                      </a:r>
                      <a:endParaRPr lang="ru-RU" sz="2800" b="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2800" dirty="0" smtClean="0">
                          <a:solidFill>
                            <a:srgbClr val="0A4200"/>
                          </a:solidFill>
                        </a:rPr>
                        <a:t>Летучая</a:t>
                      </a:r>
                      <a:r>
                        <a:rPr lang="ru-RU" sz="2800" baseline="0" dirty="0" smtClean="0">
                          <a:solidFill>
                            <a:srgbClr val="0A4200"/>
                          </a:solidFill>
                        </a:rPr>
                        <a:t> мышь </a:t>
                      </a:r>
                      <a:r>
                        <a:rPr lang="ru-RU" sz="2800" dirty="0" smtClean="0">
                          <a:solidFill>
                            <a:srgbClr val="0A4200"/>
                          </a:solidFill>
                          <a:latin typeface="+mn-lt"/>
                        </a:rPr>
                        <a:t>во время полёта  </a:t>
                      </a:r>
                      <a:endParaRPr lang="ru-RU" sz="28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0A4200"/>
                          </a:solidFill>
                          <a:latin typeface="+mn-lt"/>
                        </a:rPr>
                        <a:t>издаёт звуки, которые ударяются о предметы и эхом возвращаются в  уши.</a:t>
                      </a:r>
                      <a:r>
                        <a:rPr lang="ru-RU" sz="2800" dirty="0" smtClean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endParaRPr lang="ru-RU" sz="2800" dirty="0">
                        <a:solidFill>
                          <a:srgbClr val="0A42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0A4200"/>
                          </a:solidFill>
                        </a:rPr>
                        <a:t>  У</a:t>
                      </a:r>
                      <a:r>
                        <a:rPr lang="ru-RU" sz="2800" baseline="0" dirty="0" smtClean="0">
                          <a:solidFill>
                            <a:srgbClr val="0A4200"/>
                          </a:solidFill>
                        </a:rPr>
                        <a:t> рыб</a:t>
                      </a:r>
                    </a:p>
                    <a:p>
                      <a:pPr algn="r"/>
                      <a:r>
                        <a:rPr lang="ru-RU" sz="2800" baseline="0" dirty="0" smtClean="0">
                          <a:solidFill>
                            <a:srgbClr val="0A4200"/>
                          </a:solidFill>
                        </a:rPr>
                        <a:t> слуховая система -</a:t>
                      </a:r>
                      <a:endParaRPr lang="ru-RU" sz="28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0A4200"/>
                          </a:solidFill>
                          <a:latin typeface="+mn-lt"/>
                        </a:rPr>
                        <a:t>это органы боковой линии, проходящие вдоль тела с обеих сторон.</a:t>
                      </a:r>
                      <a:endParaRPr lang="ru-RU" sz="2800" dirty="0">
                        <a:solidFill>
                          <a:srgbClr val="0A42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l"/>
                      <a:r>
                        <a:rPr lang="ru-RU" sz="2800" baseline="0" dirty="0" smtClean="0">
                          <a:solidFill>
                            <a:srgbClr val="0A4200"/>
                          </a:solidFill>
                        </a:rPr>
                        <a:t>  Киты звуки </a:t>
                      </a:r>
                    </a:p>
                    <a:p>
                      <a:pPr algn="r"/>
                      <a:r>
                        <a:rPr lang="ru-RU" sz="2800" baseline="0" dirty="0" smtClean="0">
                          <a:solidFill>
                            <a:srgbClr val="0A4200"/>
                          </a:solidFill>
                        </a:rPr>
                        <a:t>улавливают через</a:t>
                      </a:r>
                      <a:endParaRPr lang="ru-RU" sz="28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0A4200"/>
                          </a:solidFill>
                        </a:rPr>
                        <a:t>горло </a:t>
                      </a:r>
                      <a:r>
                        <a:rPr lang="ru-RU" sz="2800" baseline="0" dirty="0" smtClean="0">
                          <a:solidFill>
                            <a:srgbClr val="0A4200"/>
                          </a:solidFill>
                        </a:rPr>
                        <a:t> и доходят до внутреннего уха.</a:t>
                      </a:r>
                      <a:endParaRPr lang="ru-RU" sz="28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41627" y="4097079"/>
            <a:ext cx="4004931" cy="425302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69981" y="1453119"/>
            <a:ext cx="3749749" cy="311886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81282" y="3668234"/>
            <a:ext cx="4135397" cy="425302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12511" y="2334068"/>
            <a:ext cx="3689497" cy="414670"/>
          </a:xfrm>
          <a:prstGeom prst="rect">
            <a:avLst/>
          </a:prstGeom>
          <a:solidFill>
            <a:srgbClr val="D7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86817" y="2837564"/>
            <a:ext cx="3768355" cy="414670"/>
          </a:xfrm>
          <a:prstGeom prst="rect">
            <a:avLst/>
          </a:prstGeom>
          <a:solidFill>
            <a:srgbClr val="D7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86816" y="5151917"/>
            <a:ext cx="3689497" cy="414670"/>
          </a:xfrm>
          <a:prstGeom prst="rect">
            <a:avLst/>
          </a:prstGeom>
          <a:solidFill>
            <a:srgbClr val="D7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38083" y="1881961"/>
            <a:ext cx="3700131" cy="329611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11626" y="3242930"/>
            <a:ext cx="4168848" cy="342458"/>
          </a:xfrm>
          <a:prstGeom prst="rect">
            <a:avLst/>
          </a:prstGeom>
          <a:solidFill>
            <a:srgbClr val="D7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13273" y="4572001"/>
            <a:ext cx="4004931" cy="357962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22259" y="5485071"/>
            <a:ext cx="3658486" cy="414670"/>
          </a:xfrm>
          <a:prstGeom prst="rect">
            <a:avLst/>
          </a:prstGeom>
          <a:solidFill>
            <a:srgbClr val="D7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9219" y="1382229"/>
            <a:ext cx="3583172" cy="8293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2641" y="2424223"/>
            <a:ext cx="3749749" cy="10526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5557" y="3714316"/>
            <a:ext cx="3749749" cy="10526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1010" y="5103596"/>
            <a:ext cx="3749749" cy="815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ч 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А  чем  слышат  птицы?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4373" y="2310857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Хвостом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124373" y="4185750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Перьями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Ушки  на  макушке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5" name="в основании крыльев"/>
          <p:cNvSpPr/>
          <p:nvPr/>
        </p:nvSpPr>
        <p:spPr>
          <a:xfrm>
            <a:off x="3827721" y="1371655"/>
            <a:ext cx="4933506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в основании крыльев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7" name="на груди"/>
          <p:cNvSpPr/>
          <p:nvPr/>
        </p:nvSpPr>
        <p:spPr>
          <a:xfrm>
            <a:off x="3848986" y="2364027"/>
            <a:ext cx="4912242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на груди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9" name="в передних ножках"/>
          <p:cNvSpPr/>
          <p:nvPr/>
        </p:nvSpPr>
        <p:spPr>
          <a:xfrm>
            <a:off x="3848986" y="3331590"/>
            <a:ext cx="4922874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в передних ножках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0" name="в брюшке"/>
          <p:cNvSpPr/>
          <p:nvPr/>
        </p:nvSpPr>
        <p:spPr>
          <a:xfrm>
            <a:off x="3838352" y="4309788"/>
            <a:ext cx="4954773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в брюшке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2" name="в усиках"/>
          <p:cNvSpPr/>
          <p:nvPr/>
        </p:nvSpPr>
        <p:spPr>
          <a:xfrm>
            <a:off x="3848986" y="5287981"/>
            <a:ext cx="4954772" cy="765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в усиках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495" y="1361025"/>
            <a:ext cx="2800272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у кузнечик -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3665" y="2364065"/>
            <a:ext cx="2786102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у саранчи -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038" y="3331592"/>
            <a:ext cx="2786097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у бабочек -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3037" y="4341685"/>
            <a:ext cx="2796729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у муравьёв -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037" y="5298616"/>
            <a:ext cx="2796729" cy="76548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F5F47"/>
                </a:solidFill>
              </a:rPr>
              <a:t>у мотыльков -</a:t>
            </a:r>
            <a:endParaRPr lang="ru-RU" sz="3200" b="1" dirty="0">
              <a:solidFill>
                <a:srgbClr val="1F5F47"/>
              </a:solidFill>
            </a:endParaRPr>
          </a:p>
        </p:txBody>
      </p:sp>
      <p:sp>
        <p:nvSpPr>
          <p:cNvPr id="26" name="Управляющая кнопка: домой 25">
            <a:hlinkClick r:id="rId3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534" name="Picture 6" descr="http://ocean-voyage.narod.ru/images/item/question.gif"/>
          <p:cNvPicPr>
            <a:picLocks noChangeAspect="1" noChangeArrowheads="1"/>
          </p:cNvPicPr>
          <p:nvPr/>
        </p:nvPicPr>
        <p:blipFill>
          <a:blip r:embed="rId4" cstate="print"/>
          <a:srcRect l="21533" t="5533" r="22237" b="2869"/>
          <a:stretch>
            <a:fillRect/>
          </a:stretch>
        </p:blipFill>
        <p:spPr bwMode="auto">
          <a:xfrm>
            <a:off x="8059483" y="265815"/>
            <a:ext cx="713878" cy="871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104 0.2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579 L -0.00278 -0.281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0017 0.42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00121 -0.282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5185E-6 L -0.00243 -0.1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385191" y="1578325"/>
            <a:ext cx="7499351" cy="4637988"/>
            <a:chOff x="446715" y="1607951"/>
            <a:chExt cx="7499351" cy="463798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46715" y="1607951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ru-RU" sz="2800" dirty="0" smtClean="0">
                  <a:solidFill>
                    <a:srgbClr val="0A4200"/>
                  </a:solidFill>
                </a:rPr>
                <a:t>Сон кита проходит, когда он погружается под воду. Продолжительность сна у этих морских великанов составляет всего около 10-15 минут. Зато киты могут спать такой маленький промежуток времени </a:t>
              </a:r>
            </a:p>
            <a:p>
              <a:pPr fontAlgn="base"/>
              <a:r>
                <a:rPr lang="ru-RU" sz="2800" dirty="0" smtClean="0">
                  <a:solidFill>
                    <a:srgbClr val="0A4200"/>
                  </a:solidFill>
                </a:rPr>
                <a:t>много раз течении </a:t>
              </a:r>
            </a:p>
            <a:p>
              <a:pPr fontAlgn="base"/>
              <a:r>
                <a:rPr lang="ru-RU" sz="2800" dirty="0" smtClean="0">
                  <a:solidFill>
                    <a:srgbClr val="0A4200"/>
                  </a:solidFill>
                </a:rPr>
                <a:t>нескольких часов.</a:t>
              </a:r>
              <a:endParaRPr lang="ru-RU" sz="2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0076" y="1766525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Кит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49" name="Picture 10" descr="http://pngimg.com/uploads/tiger/tiger_PNG23230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flipH="1">
              <a:off x="4526581" y="4443924"/>
              <a:ext cx="3035814" cy="1707645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85191" y="1578325"/>
            <a:ext cx="7526647" cy="4637988"/>
            <a:chOff x="419419" y="1594303"/>
            <a:chExt cx="7526647" cy="46379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19419" y="1594303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ru-RU" sz="2800" dirty="0" smtClean="0">
                <a:solidFill>
                  <a:srgbClr val="0A4200"/>
                </a:solidFill>
              </a:endParaRPr>
            </a:p>
            <a:p>
              <a:pPr fontAlgn="base"/>
              <a:r>
                <a:rPr lang="ru-RU" sz="2800" dirty="0" smtClean="0">
                  <a:solidFill>
                    <a:srgbClr val="0A4200"/>
                  </a:solidFill>
                </a:rPr>
                <a:t>Во время сна у них отдыхает лишь одно полушарие мозга. При этом закрывается один глаз дельфина, противоположенный полушарию мозга. Другая половина мозга продолжает работать, наблюдать всё, что происходит поблизости</a:t>
              </a:r>
            </a:p>
            <a:p>
              <a:pPr fontAlgn="base"/>
              <a:r>
                <a:rPr lang="ru-RU" sz="2800" dirty="0" smtClean="0">
                  <a:solidFill>
                    <a:srgbClr val="0A4200"/>
                  </a:solidFill>
                </a:rPr>
                <a:t> и контролировать</a:t>
              </a:r>
            </a:p>
            <a:p>
              <a:pPr fontAlgn="base"/>
              <a:r>
                <a:rPr lang="ru-RU" sz="2800" dirty="0" smtClean="0">
                  <a:solidFill>
                    <a:srgbClr val="0A4200"/>
                  </a:solidFill>
                </a:rPr>
                <a:t> дыхание животного.</a:t>
              </a:r>
              <a:endParaRPr lang="ru-RU" sz="2800" dirty="0" smtClean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0076" y="1766525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Дельфин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45" name="Picture 10" descr="http://pngimg.com/uploads/tiger/tiger_PNG23230.png"/>
            <p:cNvPicPr>
              <a:picLocks noChangeAspect="1" noChangeArrowheads="1"/>
            </p:cNvPicPr>
            <p:nvPr/>
          </p:nvPicPr>
          <p:blipFill>
            <a:blip r:embed="rId5" cstate="print"/>
            <a:srcRect b="35124"/>
            <a:stretch>
              <a:fillRect/>
            </a:stretch>
          </p:blipFill>
          <p:spPr bwMode="auto">
            <a:xfrm flipH="1">
              <a:off x="4298811" y="4672135"/>
              <a:ext cx="3313194" cy="1430743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 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тур «Спокойной ночи»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82919" y="1576053"/>
            <a:ext cx="7499351" cy="4637988"/>
            <a:chOff x="446715" y="1607951"/>
            <a:chExt cx="7499351" cy="463798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46715" y="1607951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 smtClean="0">
                  <a:solidFill>
                    <a:srgbClr val="0A4200"/>
                  </a:solidFill>
                </a:rPr>
                <a:t>Жирафы спят лёжа на животе, согнув ноги. Свою длинную шею эти африканские животные также сгибают, поэтому голова у них оказывается на земле. Сон жирафа длится 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не больше 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двадцати минут.</a:t>
              </a:r>
              <a:endParaRPr lang="ru-RU" sz="2800" dirty="0" smtClean="0"/>
            </a:p>
            <a:p>
              <a:endParaRPr lang="ru-RU" sz="2800" b="1" dirty="0">
                <a:solidFill>
                  <a:srgbClr val="0A42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0076" y="1766525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Жираф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18" name="Picture 10" descr="http://pngimg.com/uploads/tiger/tiger_PNG23230.png"/>
            <p:cNvPicPr>
              <a:picLocks noChangeAspect="1" noChangeArrowheads="1"/>
            </p:cNvPicPr>
            <p:nvPr/>
          </p:nvPicPr>
          <p:blipFill>
            <a:blip r:embed="rId6" cstate="print"/>
            <a:srcRect t="13766"/>
            <a:stretch>
              <a:fillRect/>
            </a:stretch>
          </p:blipFill>
          <p:spPr bwMode="auto">
            <a:xfrm flipH="1">
              <a:off x="3857841" y="4317295"/>
              <a:ext cx="3035814" cy="1742539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79374" y="1572508"/>
            <a:ext cx="7382394" cy="4637988"/>
            <a:chOff x="411272" y="1593774"/>
            <a:chExt cx="7382394" cy="463798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11272" y="1593774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ru-RU" sz="2800" dirty="0" smtClean="0">
                  <a:solidFill>
                    <a:srgbClr val="0A4200"/>
                  </a:solidFill>
                </a:rPr>
                <a:t>Лошади спят лёжа на боку. В таком положении лошадь может спать не больше 4 часов. Если же она будет находится в  лежачем положении более 6 часов, то у неё начнутся проблемы с легкими. Всё это может произойти из-за особенностей организма лошади.</a:t>
              </a:r>
            </a:p>
            <a:p>
              <a:pPr fontAlgn="base"/>
              <a:r>
                <a:rPr lang="ru-RU" sz="2800" dirty="0" smtClean="0">
                  <a:solidFill>
                    <a:srgbClr val="0A4200"/>
                  </a:solidFill>
                </a:rPr>
                <a:t> А вот стоя эти животные</a:t>
              </a:r>
            </a:p>
            <a:p>
              <a:pPr fontAlgn="base"/>
              <a:r>
                <a:rPr lang="ru-RU" sz="2800" dirty="0" smtClean="0">
                  <a:solidFill>
                    <a:srgbClr val="0A4200"/>
                  </a:solidFill>
                </a:rPr>
                <a:t> могут только дремать.</a:t>
              </a:r>
              <a:endParaRPr lang="ru-RU" sz="2800" dirty="0">
                <a:solidFill>
                  <a:srgbClr val="0A42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7676" y="1614125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Лошадь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23" name="Picture 8" descr="https://pngicon.ru/file/uploads/ezhik2.png"/>
            <p:cNvPicPr>
              <a:picLocks noChangeAspect="1" noChangeArrowheads="1"/>
            </p:cNvPicPr>
            <p:nvPr/>
          </p:nvPicPr>
          <p:blipFill>
            <a:blip r:embed="rId7" cstate="print"/>
            <a:srcRect t="18714" b="31917"/>
            <a:stretch>
              <a:fillRect/>
            </a:stretch>
          </p:blipFill>
          <p:spPr bwMode="auto">
            <a:xfrm flipH="1">
              <a:off x="4371886" y="4850869"/>
              <a:ext cx="3321958" cy="1230003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382981" y="1568966"/>
            <a:ext cx="7378788" cy="4637988"/>
            <a:chOff x="414878" y="1590231"/>
            <a:chExt cx="7378788" cy="46379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14878" y="1590231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800" dirty="0" smtClean="0">
                <a:solidFill>
                  <a:srgbClr val="0A4200"/>
                </a:solidFill>
              </a:endParaRP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 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Бегемоты спят в воде. Если их сон проходит на мелководье, то морда бегемота остается торчать из воды. Но могут спать и полностью под водой. В таком случае они будут всплывать во сне каждые 5 минут для того, чтобы заглотнуть порцию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 свежего воздуха. 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Удивительно то, что они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 в этот момент продолжают спать.</a:t>
              </a:r>
              <a:endParaRPr lang="ru-RU" sz="2800" dirty="0" smtClean="0"/>
            </a:p>
            <a:p>
              <a:endParaRPr lang="ru-RU" sz="2800" b="1" dirty="0">
                <a:solidFill>
                  <a:srgbClr val="0A42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7676" y="1592859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 Бегемот</a:t>
              </a:r>
              <a:endParaRPr lang="ru-RU" sz="44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27" name="Picture 4" descr="https://avatanplus.com/files/resources/original/5798caf0950881562cd8bbe2.png"/>
            <p:cNvPicPr>
              <a:picLocks noChangeAspect="1" noChangeArrowheads="1"/>
            </p:cNvPicPr>
            <p:nvPr/>
          </p:nvPicPr>
          <p:blipFill>
            <a:blip r:embed="rId8" cstate="print"/>
            <a:srcRect t="9019" b="13114"/>
            <a:stretch>
              <a:fillRect/>
            </a:stretch>
          </p:blipFill>
          <p:spPr bwMode="auto">
            <a:xfrm flipH="1">
              <a:off x="4713079" y="4249729"/>
              <a:ext cx="2968390" cy="1524068"/>
            </a:xfrm>
            <a:prstGeom prst="rect">
              <a:avLst/>
            </a:prstGeom>
            <a:noFill/>
            <a:effectLst>
              <a:softEdge rad="63500"/>
            </a:effec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98056" y="1571405"/>
            <a:ext cx="7358013" cy="4637988"/>
            <a:chOff x="600074" y="933450"/>
            <a:chExt cx="7358013" cy="46379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00074" y="933450"/>
              <a:ext cx="7358013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800" dirty="0" smtClean="0">
                <a:solidFill>
                  <a:srgbClr val="0A4200"/>
                </a:solidFill>
              </a:endParaRPr>
            </a:p>
            <a:p>
              <a:pPr algn="ctr"/>
              <a:endParaRPr lang="ru-RU" sz="2800" dirty="0" smtClean="0">
                <a:solidFill>
                  <a:srgbClr val="0A4200"/>
                </a:solidFill>
              </a:endParaRPr>
            </a:p>
            <a:p>
              <a:pPr algn="ctr"/>
              <a:r>
                <a:rPr lang="ru-RU" sz="2800" dirty="0" smtClean="0">
                  <a:solidFill>
                    <a:srgbClr val="0A4200"/>
                  </a:solidFill>
                </a:rPr>
                <a:t>Эта птица может спать в полёте! Она поднимается на большую высоту и летит под углом навстречу направлению ветра. Если ветер ослабевает, начинает летать по кругу.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0696" y="1036863"/>
              <a:ext cx="7102179" cy="769441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4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Стриж</a:t>
              </a:r>
              <a:endParaRPr lang="ru-RU" sz="44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31" name="Picture 2" descr="https://ya-webdesign.com/images/wolves-transparent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699621" y="3672208"/>
              <a:ext cx="5312622" cy="1821025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356174" y="1574827"/>
            <a:ext cx="7389042" cy="4637988"/>
            <a:chOff x="388071" y="1819374"/>
            <a:chExt cx="7389042" cy="463798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05353" y="1819374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lang="ru-RU" sz="2800" dirty="0" smtClean="0">
                <a:solidFill>
                  <a:srgbClr val="0A4200"/>
                </a:solidFill>
              </a:endParaRPr>
            </a:p>
            <a:p>
              <a:pPr algn="just"/>
              <a:endParaRPr lang="ru-RU" sz="2800" dirty="0" smtClean="0">
                <a:solidFill>
                  <a:srgbClr val="0A4200"/>
                </a:solidFill>
              </a:endParaRPr>
            </a:p>
            <a:p>
              <a:pPr algn="just"/>
              <a:r>
                <a:rPr lang="ru-RU" sz="2800" dirty="0" smtClean="0">
                  <a:solidFill>
                    <a:srgbClr val="0A4200"/>
                  </a:solidFill>
                </a:rPr>
                <a:t>Индийские слоны спят в основном лёжа, а вот африканские - стоя. Спят слоны приблизительно 2-3 часа.</a:t>
              </a:r>
              <a:endParaRPr lang="ru-RU" sz="2800" dirty="0" smtClean="0"/>
            </a:p>
            <a:p>
              <a:pPr algn="just"/>
              <a:endParaRPr lang="ru-RU" sz="2800" dirty="0">
                <a:solidFill>
                  <a:srgbClr val="0A42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8071" y="1831268"/>
              <a:ext cx="7389042" cy="769441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4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Слон</a:t>
              </a:r>
              <a:endParaRPr lang="ru-RU" sz="44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35" name="Picture 2" descr="https://zabavnik.club/wp-content/uploads/Photos_of_elephant_15_17062912.jp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 flipH="1">
              <a:off x="1203474" y="4199926"/>
              <a:ext cx="5856518" cy="2181046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36" name="Прямоугольник 35"/>
          <p:cNvSpPr/>
          <p:nvPr/>
        </p:nvSpPr>
        <p:spPr>
          <a:xfrm>
            <a:off x="394720" y="1559319"/>
            <a:ext cx="7371760" cy="4637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Где и как спать, каждый выбирает по своему вкусу. Обычно где живёшь,</a:t>
            </a:r>
          </a:p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 там и спишь.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6261699" y="3465122"/>
            <a:ext cx="4213784" cy="904973"/>
          </a:xfrm>
          <a:prstGeom prst="triangle">
            <a:avLst>
              <a:gd name="adj" fmla="val 4985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57201" y="1464668"/>
            <a:ext cx="4142096" cy="4889500"/>
          </a:xfrm>
          <a:prstGeom prst="rect">
            <a:avLst/>
          </a:prstGeom>
          <a:solidFill>
            <a:schemeClr val="bg1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Где  спит  мышка?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5100" y="4051300"/>
            <a:ext cx="3416300" cy="17652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В траве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1" name="верно"/>
          <p:cNvSpPr/>
          <p:nvPr/>
        </p:nvSpPr>
        <p:spPr>
          <a:xfrm>
            <a:off x="5232400" y="1981201"/>
            <a:ext cx="3429000" cy="177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В норке</a:t>
            </a:r>
            <a:endParaRPr lang="ru-RU" sz="4000" b="1" dirty="0">
              <a:solidFill>
                <a:srgbClr val="0A4200"/>
              </a:solidFill>
            </a:endParaRPr>
          </a:p>
        </p:txBody>
      </p:sp>
      <p:pic>
        <p:nvPicPr>
          <p:cNvPr id="12290" name="Picture 2" descr="https://avatars.mds.yandex.net/get-pdb/877347/a9227e29-e222-438a-a5ed-84363f8cba04/s1200?webp=false"/>
          <p:cNvPicPr>
            <a:picLocks noChangeAspect="1" noChangeArrowheads="1"/>
          </p:cNvPicPr>
          <p:nvPr/>
        </p:nvPicPr>
        <p:blipFill>
          <a:blip r:embed="rId5" cstate="print"/>
          <a:srcRect l="41782" t="10625" r="22397" b="16657"/>
          <a:stretch>
            <a:fillRect/>
          </a:stretch>
        </p:blipFill>
        <p:spPr bwMode="auto">
          <a:xfrm>
            <a:off x="457201" y="1473958"/>
            <a:ext cx="4142096" cy="4885897"/>
          </a:xfrm>
          <a:prstGeom prst="rect">
            <a:avLst/>
          </a:prstGeom>
          <a:noFill/>
        </p:spPr>
      </p:pic>
      <p:pic>
        <p:nvPicPr>
          <p:cNvPr id="1028" name="Picture 4" descr="http://fotoohota.spb.ru/g2/main.php/d/3685-3/____________+________.jpg"/>
          <p:cNvPicPr>
            <a:picLocks noChangeAspect="1" noChangeArrowheads="1"/>
          </p:cNvPicPr>
          <p:nvPr/>
        </p:nvPicPr>
        <p:blipFill>
          <a:blip r:embed="rId6" cstate="print"/>
          <a:srcRect l="38973" r="5146"/>
          <a:stretch>
            <a:fillRect/>
          </a:stretch>
        </p:blipFill>
        <p:spPr bwMode="auto">
          <a:xfrm>
            <a:off x="464022" y="1473958"/>
            <a:ext cx="4135274" cy="4911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Где  спит  шимпанзе?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5100" y="4051300"/>
            <a:ext cx="3416300" cy="17652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Сидя </a:t>
            </a:r>
          </a:p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на дереве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11" name="верно"/>
          <p:cNvSpPr/>
          <p:nvPr/>
        </p:nvSpPr>
        <p:spPr>
          <a:xfrm>
            <a:off x="5232400" y="1981201"/>
            <a:ext cx="3429000" cy="177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A4200"/>
                </a:solidFill>
              </a:rPr>
              <a:t>В гнезде</a:t>
            </a:r>
            <a:endParaRPr lang="ru-RU" sz="4000" b="1" dirty="0">
              <a:solidFill>
                <a:srgbClr val="0A42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1" y="1464668"/>
            <a:ext cx="4142096" cy="4889500"/>
          </a:xfrm>
          <a:prstGeom prst="rect">
            <a:avLst/>
          </a:prstGeom>
          <a:solidFill>
            <a:schemeClr val="bg1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A4200"/>
              </a:solidFill>
            </a:endParaRPr>
          </a:p>
        </p:txBody>
      </p:sp>
      <p:pic>
        <p:nvPicPr>
          <p:cNvPr id="11266" name="Picture 2" descr="https://avatars.mds.yandex.net/get-pdb/472427/3fb45f67-4f1b-4cd1-8ea7-79b2f3b73bbe/s1200?webp=false"/>
          <p:cNvPicPr>
            <a:picLocks noChangeAspect="1" noChangeArrowheads="1"/>
          </p:cNvPicPr>
          <p:nvPr/>
        </p:nvPicPr>
        <p:blipFill>
          <a:blip r:embed="rId5" cstate="print"/>
          <a:srcRect l="32492" t="2919" r="13094"/>
          <a:stretch>
            <a:fillRect/>
          </a:stretch>
        </p:blipFill>
        <p:spPr bwMode="auto">
          <a:xfrm>
            <a:off x="464024" y="1464340"/>
            <a:ext cx="4135272" cy="4902341"/>
          </a:xfrm>
          <a:prstGeom prst="rect">
            <a:avLst/>
          </a:prstGeom>
          <a:noFill/>
        </p:spPr>
      </p:pic>
      <p:pic>
        <p:nvPicPr>
          <p:cNvPr id="19460" name="Picture 4" descr="https://avatars.mds.yandex.net/get-pdb/231404/d72fe647-418a-4ef1-aa79-3f18f3199d98/s1200?webp=false"/>
          <p:cNvPicPr>
            <a:picLocks noChangeAspect="1" noChangeArrowheads="1"/>
          </p:cNvPicPr>
          <p:nvPr/>
        </p:nvPicPr>
        <p:blipFill>
          <a:blip r:embed="rId6" cstate="print"/>
          <a:srcRect l="10760" t="5550" r="29473"/>
          <a:stretch>
            <a:fillRect/>
          </a:stretch>
        </p:blipFill>
        <p:spPr bwMode="auto">
          <a:xfrm>
            <a:off x="457200" y="1440864"/>
            <a:ext cx="4157330" cy="4929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75623"/>
      </a:hlink>
      <a:folHlink>
        <a:srgbClr val="53813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4316</TotalTime>
  <Words>869</Words>
  <Application>Microsoft Office PowerPoint</Application>
  <PresentationFormat>Экран (4:3)</PresentationFormat>
  <Paragraphs>204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Андреева</dc:creator>
  <cp:lastModifiedBy>Александр</cp:lastModifiedBy>
  <cp:revision>74</cp:revision>
  <dcterms:created xsi:type="dcterms:W3CDTF">2016-09-20T13:46:41Z</dcterms:created>
  <dcterms:modified xsi:type="dcterms:W3CDTF">2019-11-19T12:02:46Z</dcterms:modified>
</cp:coreProperties>
</file>